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 id="2147484934" r:id="rId4"/>
  </p:sldMasterIdLst>
  <p:notesMasterIdLst>
    <p:notesMasterId r:id="rId34"/>
  </p:notesMasterIdLst>
  <p:handoutMasterIdLst>
    <p:handoutMasterId r:id="rId35"/>
  </p:handoutMasterIdLst>
  <p:sldIdLst>
    <p:sldId id="1367" r:id="rId5"/>
    <p:sldId id="287" r:id="rId6"/>
    <p:sldId id="2076136835" r:id="rId7"/>
    <p:sldId id="2076137646" r:id="rId8"/>
    <p:sldId id="2076137647" r:id="rId9"/>
    <p:sldId id="2076136790" r:id="rId10"/>
    <p:sldId id="2076137645" r:id="rId11"/>
    <p:sldId id="2076137649" r:id="rId12"/>
    <p:sldId id="2076137650" r:id="rId13"/>
    <p:sldId id="2076137651" r:id="rId14"/>
    <p:sldId id="2076137652" r:id="rId15"/>
    <p:sldId id="2076137654" r:id="rId16"/>
    <p:sldId id="2076137655" r:id="rId17"/>
    <p:sldId id="2076137638" r:id="rId18"/>
    <p:sldId id="2076137640" r:id="rId19"/>
    <p:sldId id="2076137641" r:id="rId20"/>
    <p:sldId id="2076137616" r:id="rId21"/>
    <p:sldId id="2076137628" r:id="rId22"/>
    <p:sldId id="2076136873" r:id="rId23"/>
    <p:sldId id="2076136800" r:id="rId24"/>
    <p:sldId id="2076136797" r:id="rId25"/>
    <p:sldId id="2076137653" r:id="rId26"/>
    <p:sldId id="2076137656" r:id="rId27"/>
    <p:sldId id="2076137657" r:id="rId28"/>
    <p:sldId id="2076137661" r:id="rId29"/>
    <p:sldId id="2076137660" r:id="rId30"/>
    <p:sldId id="2076137662" r:id="rId31"/>
    <p:sldId id="2076137659" r:id="rId32"/>
    <p:sldId id="2076137658" r:id="rId33"/>
  </p:sldIdLst>
  <p:sldSz cx="12192000" cy="6858000"/>
  <p:notesSz cx="6858000" cy="9144000"/>
  <p:custDataLst>
    <p:tags r:id="rId36"/>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1367"/>
            <p14:sldId id="287"/>
            <p14:sldId id="2076136835"/>
            <p14:sldId id="2076137646"/>
            <p14:sldId id="2076137647"/>
            <p14:sldId id="2076136790"/>
            <p14:sldId id="2076137645"/>
            <p14:sldId id="2076137649"/>
            <p14:sldId id="2076137650"/>
            <p14:sldId id="2076137651"/>
            <p14:sldId id="2076137652"/>
            <p14:sldId id="2076137654"/>
            <p14:sldId id="2076137655"/>
            <p14:sldId id="2076137638"/>
            <p14:sldId id="2076137640"/>
            <p14:sldId id="2076137641"/>
            <p14:sldId id="2076137616"/>
            <p14:sldId id="2076137628"/>
          </p14:sldIdLst>
        </p14:section>
        <p14:section name="Dapr Building blocks" id="{0A4465E2-2C83-431B-8796-3CDE6134960B}">
          <p14:sldIdLst>
            <p14:sldId id="2076136873"/>
            <p14:sldId id="2076136800"/>
            <p14:sldId id="2076136797"/>
            <p14:sldId id="2076137653"/>
            <p14:sldId id="2076137656"/>
            <p14:sldId id="2076137657"/>
            <p14:sldId id="2076137661"/>
            <p14:sldId id="2076137660"/>
            <p14:sldId id="2076137662"/>
            <p14:sldId id="2076137659"/>
            <p14:sldId id="20761376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99" autoAdjust="0"/>
  </p:normalViewPr>
  <p:slideViewPr>
    <p:cSldViewPr snapToGrid="0">
      <p:cViewPr varScale="1">
        <p:scale>
          <a:sx n="92" d="100"/>
          <a:sy n="92" d="100"/>
        </p:scale>
        <p:origin x="826" y="7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5/20/2020 6:34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5/20/2020 4:24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2</a:t>
            </a:fld>
            <a:endParaRPr lang="es-ES_tradnl"/>
          </a:p>
        </p:txBody>
      </p:sp>
    </p:spTree>
    <p:extLst>
      <p:ext uri="{BB962C8B-B14F-4D97-AF65-F5344CB8AC3E}">
        <p14:creationId xmlns:p14="http://schemas.microsoft.com/office/powerpoint/2010/main" val="132050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Vamos con la aplicación de </a:t>
            </a:r>
            <a:r>
              <a:rPr lang="es-ES" baseline="0" dirty="0" err="1"/>
              <a:t>Heroes</a:t>
            </a:r>
            <a:r>
              <a:rPr lang="es-ES" baseline="0" dirty="0"/>
              <a:t>, la enseñamos</a:t>
            </a:r>
          </a:p>
          <a:p>
            <a:endParaRPr lang="es-ES" baseline="0" dirty="0"/>
          </a:p>
          <a:p>
            <a:r>
              <a:rPr lang="es-ES" baseline="0" dirty="0"/>
              <a:t>Mostramos la pipeline de </a:t>
            </a:r>
            <a:r>
              <a:rPr lang="es-ES" baseline="0" dirty="0" err="1"/>
              <a:t>front</a:t>
            </a:r>
            <a:r>
              <a:rPr lang="es-ES" baseline="0" dirty="0"/>
              <a:t> y la de back</a:t>
            </a:r>
          </a:p>
          <a:p>
            <a:endParaRPr lang="es-ES" baseline="0" dirty="0"/>
          </a:p>
          <a:p>
            <a:r>
              <a:rPr lang="es-ES" baseline="0" dirty="0"/>
              <a:t>Modificamos algo, </a:t>
            </a:r>
            <a:r>
              <a:rPr lang="es-ES" baseline="0" dirty="0" err="1"/>
              <a:t>commiteamos</a:t>
            </a:r>
            <a:r>
              <a:rPr lang="es-ES" baseline="0" dirty="0"/>
              <a:t> (desde code) y vemos que se lanzan</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2398115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Mostramos la calculadora</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5159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Contamos que la aplicación esta hecha con varios </a:t>
            </a:r>
            <a:r>
              <a:rPr lang="es-ES" baseline="0" dirty="0" err="1"/>
              <a:t>microservices</a:t>
            </a:r>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607820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Contamos que es </a:t>
            </a:r>
            <a:r>
              <a:rPr lang="es-ES" dirty="0" err="1"/>
              <a:t>Dapr</a:t>
            </a:r>
            <a:endParaRPr lang="en-U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5/20/2020 4:24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17630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5/20/2020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49316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Calculadora</a:t>
            </a:r>
          </a:p>
          <a:p>
            <a:r>
              <a:rPr lang="es-ES" baseline="0" dirty="0"/>
              <a:t>Mostramos </a:t>
            </a:r>
            <a:r>
              <a:rPr lang="es-ES" baseline="0" dirty="0" err="1"/>
              <a:t>workflows</a:t>
            </a:r>
            <a:r>
              <a:rPr lang="es-ES" baseline="0" dirty="0"/>
              <a:t>, hay uno por app</a:t>
            </a:r>
          </a:p>
          <a:p>
            <a:endParaRPr lang="es-ES" baseline="0" dirty="0"/>
          </a:p>
          <a:p>
            <a:r>
              <a:rPr lang="es-ES" baseline="0" dirty="0"/>
              <a:t>Mostramos que no funciona la resta bien, tiene un bug</a:t>
            </a:r>
          </a:p>
          <a:p>
            <a:endParaRPr lang="es-ES" baseline="0" dirty="0"/>
          </a:p>
          <a:p>
            <a:r>
              <a:rPr lang="es-ES" baseline="0" dirty="0"/>
              <a:t>Nos vamos al de C#, lo arreglamos y </a:t>
            </a:r>
            <a:r>
              <a:rPr lang="es-ES" baseline="0" dirty="0" err="1"/>
              <a:t>commiteamos</a:t>
            </a:r>
            <a:endParaRPr lang="es-ES" baseline="0" dirty="0"/>
          </a:p>
          <a:p>
            <a:endParaRPr lang="es-ES" baseline="0" dirty="0"/>
          </a:p>
          <a:p>
            <a:r>
              <a:rPr lang="es-ES" baseline="0" dirty="0"/>
              <a:t>Vemos q se ejecuta el </a:t>
            </a:r>
            <a:r>
              <a:rPr lang="es-ES" baseline="0" dirty="0" err="1"/>
              <a:t>workflow</a:t>
            </a:r>
            <a:r>
              <a:rPr lang="es-ES" baseline="0" dirty="0"/>
              <a:t> y voila!</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22</a:t>
            </a:fld>
            <a:endParaRPr lang="es-ES_tradnl"/>
          </a:p>
        </p:txBody>
      </p:sp>
    </p:spTree>
    <p:extLst>
      <p:ext uri="{BB962C8B-B14F-4D97-AF65-F5344CB8AC3E}">
        <p14:creationId xmlns:p14="http://schemas.microsoft.com/office/powerpoint/2010/main" val="78259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6931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Mostrar una acción </a:t>
            </a:r>
            <a:r>
              <a:rPr lang="es-ES" baseline="0" dirty="0" err="1"/>
              <a:t>docker</a:t>
            </a:r>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36801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4996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1077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9131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Mostrar una acción </a:t>
            </a:r>
            <a:r>
              <a:rPr lang="es-ES" baseline="0" dirty="0" err="1"/>
              <a:t>docker</a:t>
            </a:r>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28</a:t>
            </a:fld>
            <a:endParaRPr lang="es-ES_tradnl"/>
          </a:p>
        </p:txBody>
      </p:sp>
    </p:spTree>
    <p:extLst>
      <p:ext uri="{BB962C8B-B14F-4D97-AF65-F5344CB8AC3E}">
        <p14:creationId xmlns:p14="http://schemas.microsoft.com/office/powerpoint/2010/main" val="18299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Calculadora</a:t>
            </a:r>
          </a:p>
          <a:p>
            <a:r>
              <a:rPr lang="es-ES" baseline="0" dirty="0"/>
              <a:t>Mostramos </a:t>
            </a:r>
            <a:r>
              <a:rPr lang="es-ES" baseline="0" dirty="0" err="1"/>
              <a:t>workflows</a:t>
            </a:r>
            <a:r>
              <a:rPr lang="es-ES" baseline="0" dirty="0"/>
              <a:t>, hay uno por app</a:t>
            </a:r>
          </a:p>
          <a:p>
            <a:endParaRPr lang="es-ES" baseline="0" dirty="0"/>
          </a:p>
          <a:p>
            <a:r>
              <a:rPr lang="es-ES" baseline="0" dirty="0"/>
              <a:t>Mostramos que no funciona la resta bien, tiene un bug</a:t>
            </a:r>
          </a:p>
          <a:p>
            <a:endParaRPr lang="es-ES" baseline="0" dirty="0"/>
          </a:p>
          <a:p>
            <a:r>
              <a:rPr lang="es-ES" baseline="0" dirty="0"/>
              <a:t>Nos vamos al de C#, lo arreglamos y </a:t>
            </a:r>
            <a:r>
              <a:rPr lang="es-ES" baseline="0" dirty="0" err="1"/>
              <a:t>commiteamos</a:t>
            </a:r>
            <a:endParaRPr lang="es-ES" baseline="0" dirty="0"/>
          </a:p>
          <a:p>
            <a:endParaRPr lang="es-ES" baseline="0" dirty="0"/>
          </a:p>
          <a:p>
            <a:r>
              <a:rPr lang="es-ES" baseline="0" dirty="0"/>
              <a:t>Vemos q se ejecuta el </a:t>
            </a:r>
            <a:r>
              <a:rPr lang="es-ES" baseline="0" dirty="0" err="1"/>
              <a:t>workflow</a:t>
            </a:r>
            <a:r>
              <a:rPr lang="es-ES" baseline="0" dirty="0"/>
              <a:t> y voila!</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29</a:t>
            </a:fld>
            <a:endParaRPr lang="es-ES_tradnl"/>
          </a:p>
        </p:txBody>
      </p:sp>
    </p:spTree>
    <p:extLst>
      <p:ext uri="{BB962C8B-B14F-4D97-AF65-F5344CB8AC3E}">
        <p14:creationId xmlns:p14="http://schemas.microsoft.com/office/powerpoint/2010/main" val="252587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483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926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Fijaos como nos recuerda en parte a Azure DevOps, aunque veremos más adelante que falta alguna cosa</a:t>
            </a:r>
            <a:endParaRPr lang="en-U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5/20/2020 4:24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07585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Nos vamos a GitHub, enseñamos  que está la sección de </a:t>
            </a:r>
            <a:r>
              <a:rPr lang="es-ES" baseline="0" dirty="0" err="1"/>
              <a:t>Actions</a:t>
            </a:r>
            <a:r>
              <a:rPr lang="es-ES" baseline="0" dirty="0"/>
              <a:t> y damos a crear un </a:t>
            </a:r>
            <a:r>
              <a:rPr lang="es-ES" baseline="0" dirty="0" err="1"/>
              <a:t>workflow</a:t>
            </a:r>
            <a:r>
              <a:rPr lang="es-ES" baseline="0" dirty="0"/>
              <a:t> de cero. Lo </a:t>
            </a:r>
            <a:r>
              <a:rPr lang="es-ES" baseline="0" dirty="0" err="1"/>
              <a:t>commiteamos</a:t>
            </a:r>
            <a:endParaRPr lang="es-ES" baseline="0" dirty="0"/>
          </a:p>
          <a:p>
            <a:r>
              <a:rPr lang="es-ES" baseline="0" dirty="0"/>
              <a:t>“Tocamos” el </a:t>
            </a:r>
            <a:r>
              <a:rPr lang="es-ES" baseline="0" dirty="0" err="1"/>
              <a:t>readme</a:t>
            </a:r>
            <a:r>
              <a:rPr lang="es-ES" baseline="0" dirty="0"/>
              <a:t> y vemos que se ejecuta</a:t>
            </a:r>
          </a:p>
          <a:p>
            <a:r>
              <a:rPr lang="es-ES" baseline="0" dirty="0"/>
              <a:t>Tb vamos a ver el </a:t>
            </a:r>
            <a:r>
              <a:rPr lang="es-ES" baseline="0" dirty="0" err="1"/>
              <a:t>workflow</a:t>
            </a:r>
            <a:r>
              <a:rPr lang="es-ES" baseline="0" dirty="0"/>
              <a:t> de </a:t>
            </a:r>
            <a:r>
              <a:rPr lang="es-ES" baseline="0" dirty="0" err="1"/>
              <a:t>greetings</a:t>
            </a:r>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218813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836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832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5/20/2020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729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‹Nº›</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20/05/2020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414687299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050" name="Picture 2">
            <a:extLst>
              <a:ext uri="{FF2B5EF4-FFF2-40B4-BE49-F238E27FC236}">
                <a16:creationId xmlns:a16="http://schemas.microsoft.com/office/drawing/2014/main" id="{026CCE67-256F-4722-8584-85A032F471B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7825" y="-13254"/>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755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0" y="6118656"/>
            <a:ext cx="12192000"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bg1"/>
                </a:solidFill>
                <a:latin typeface="+mj-lt"/>
                <a:ea typeface="Segoe UI" pitchFamily="34" charset="0"/>
                <a:cs typeface="Segoe UI" pitchFamily="34" charset="0"/>
              </a:rPr>
              <a:t>#</a:t>
            </a:r>
            <a:r>
              <a:rPr lang="en-US" sz="2353" dirty="0" err="1">
                <a:solidFill>
                  <a:schemeClr val="bg1"/>
                </a:solidFill>
                <a:latin typeface="+mj-lt"/>
                <a:ea typeface="Segoe UI" pitchFamily="34" charset="0"/>
                <a:cs typeface="Segoe UI" pitchFamily="34" charset="0"/>
              </a:rPr>
              <a:t>GlobalAzure</a:t>
            </a:r>
            <a:endParaRPr lang="en-US" sz="2353"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28" name="Picture 4">
            <a:extLst>
              <a:ext uri="{FF2B5EF4-FFF2-40B4-BE49-F238E27FC236}">
                <a16:creationId xmlns:a16="http://schemas.microsoft.com/office/drawing/2014/main" id="{968E5FAD-DF32-471C-A15E-AC70ABDBA6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41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lang="en-US" sz="1961" kern="1200" dirty="0">
                <a:solidFill>
                  <a:schemeClr val="bg1"/>
                </a:solidFill>
                <a:latin typeface="+mj-lt"/>
                <a:ea typeface="Segoe UI" pitchFamily="34" charset="0"/>
                <a:cs typeface="Segoe UI" pitchFamily="34" charset="0"/>
              </a:rPr>
              <a:t>#</a:t>
            </a:r>
            <a:r>
              <a:rPr lang="en-US" sz="1961" kern="1200" dirty="0" err="1">
                <a:solidFill>
                  <a:schemeClr val="bg1"/>
                </a:solidFill>
                <a:latin typeface="+mj-lt"/>
                <a:ea typeface="Segoe UI" pitchFamily="34" charset="0"/>
                <a:cs typeface="Segoe UI" pitchFamily="34" charset="0"/>
              </a:rPr>
              <a:t>GlobalAzure</a:t>
            </a:r>
            <a:endParaRPr lang="en-US" sz="1961"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4">
            <a:extLst>
              <a:ext uri="{FF2B5EF4-FFF2-40B4-BE49-F238E27FC236}">
                <a16:creationId xmlns:a16="http://schemas.microsoft.com/office/drawing/2014/main" id="{F3613F42-F90B-498E-97E0-16CCCC642F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14461"/>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8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4">
            <a:extLst>
              <a:ext uri="{FF2B5EF4-FFF2-40B4-BE49-F238E27FC236}">
                <a16:creationId xmlns:a16="http://schemas.microsoft.com/office/drawing/2014/main" id="{D4831F4E-ADF6-42A7-B948-05C06071279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6505" y="5834301"/>
            <a:ext cx="1185278" cy="91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D38F3518-62A6-4EAF-9DA5-53C2F3359B0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777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F9F7B78D-CE7A-4D41-AA5C-0146E5B2054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899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55BB8873-8464-484B-B63E-6BA8D3F7C7E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551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CAB4330-3C29-4125-A819-2C368195D9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791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45D2DBC-81A5-4DC6-98FA-8DE8F4074B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3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7F0AA-C275-439C-B615-C022643F77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47825" y="-33131"/>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4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2.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9.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2.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4.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0"/>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0"/>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0"/>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 id="214748492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1190222"/>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49" r:id="rId5"/>
    <p:sldLayoutId id="2147484950" r:id="rId6"/>
    <p:sldLayoutId id="2147484951" r:id="rId7"/>
    <p:sldLayoutId id="2147484957" r:id="rId8"/>
    <p:sldLayoutId id="2147484959" r:id="rId9"/>
    <p:sldLayoutId id="2147484960"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39.xml"/><Relationship Id="rId1" Type="http://schemas.openxmlformats.org/officeDocument/2006/relationships/tags" Target="../tags/tag2.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37.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9.xml"/><Relationship Id="rId1" Type="http://schemas.openxmlformats.org/officeDocument/2006/relationships/tags" Target="../tags/tag5.xml"/><Relationship Id="rId6" Type="http://schemas.openxmlformats.org/officeDocument/2006/relationships/image" Target="../media/image38.png"/><Relationship Id="rId5" Type="http://schemas.openxmlformats.org/officeDocument/2006/relationships/image" Target="../media/image26.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9.xml"/><Relationship Id="rId1" Type="http://schemas.openxmlformats.org/officeDocument/2006/relationships/tags" Target="../tags/tag6.xml"/><Relationship Id="rId5" Type="http://schemas.openxmlformats.org/officeDocument/2006/relationships/image" Target="../media/image39.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9.xml"/><Relationship Id="rId1" Type="http://schemas.openxmlformats.org/officeDocument/2006/relationships/tags" Target="../tags/tag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9.xml"/><Relationship Id="rId5" Type="http://schemas.openxmlformats.org/officeDocument/2006/relationships/image" Target="../media/image43.pn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hyperlink" Target="https://github.com/dapr/dapr#community" TargetMode="External"/><Relationship Id="rId2" Type="http://schemas.openxmlformats.org/officeDocument/2006/relationships/image" Target="../media/image44.png"/><Relationship Id="rId1" Type="http://schemas.openxmlformats.org/officeDocument/2006/relationships/slideLayout" Target="../slideLayouts/slideLayout5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notesSlide" Target="../notesSlides/notesSlide14.xml"/><Relationship Id="rId16" Type="http://schemas.openxmlformats.org/officeDocument/2006/relationships/image" Target="../media/image63.svg"/><Relationship Id="rId1" Type="http://schemas.openxmlformats.org/officeDocument/2006/relationships/slideLayout" Target="../slideLayouts/slideLayout39.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slides/_rels/slide17.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79.svg"/><Relationship Id="rId3" Type="http://schemas.openxmlformats.org/officeDocument/2006/relationships/image" Target="../media/image41.png"/><Relationship Id="rId21" Type="http://schemas.openxmlformats.org/officeDocument/2006/relationships/image" Target="../media/image82.jpeg"/><Relationship Id="rId7" Type="http://schemas.openxmlformats.org/officeDocument/2006/relationships/image" Target="../media/image68.png"/><Relationship Id="rId12" Type="http://schemas.openxmlformats.org/officeDocument/2006/relationships/image" Target="../media/image73.jpeg"/><Relationship Id="rId17" Type="http://schemas.openxmlformats.org/officeDocument/2006/relationships/image" Target="../media/image78.png"/><Relationship Id="rId2" Type="http://schemas.openxmlformats.org/officeDocument/2006/relationships/notesSlide" Target="../notesSlides/notesSlide15.xml"/><Relationship Id="rId16" Type="http://schemas.openxmlformats.org/officeDocument/2006/relationships/image" Target="../media/image77.png"/><Relationship Id="rId20" Type="http://schemas.openxmlformats.org/officeDocument/2006/relationships/image" Target="../media/image81.jpeg"/><Relationship Id="rId1" Type="http://schemas.openxmlformats.org/officeDocument/2006/relationships/slideLayout" Target="../slideLayouts/slideLayout58.xml"/><Relationship Id="rId6" Type="http://schemas.openxmlformats.org/officeDocument/2006/relationships/image" Target="../media/image67.svg"/><Relationship Id="rId11" Type="http://schemas.openxmlformats.org/officeDocument/2006/relationships/image" Target="../media/image72.tiff"/><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svg"/><Relationship Id="rId19" Type="http://schemas.openxmlformats.org/officeDocument/2006/relationships/image" Target="../media/image80.png"/><Relationship Id="rId4" Type="http://schemas.openxmlformats.org/officeDocument/2006/relationships/image" Target="../media/image42.sv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jpeg"/></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1.png"/><Relationship Id="rId18" Type="http://schemas.openxmlformats.org/officeDocument/2006/relationships/image" Target="../media/image98.jpeg"/><Relationship Id="rId3" Type="http://schemas.openxmlformats.org/officeDocument/2006/relationships/image" Target="../media/image85.emf"/><Relationship Id="rId21" Type="http://schemas.openxmlformats.org/officeDocument/2006/relationships/image" Target="../media/image101.png"/><Relationship Id="rId7" Type="http://schemas.openxmlformats.org/officeDocument/2006/relationships/image" Target="../media/image89.tiff"/><Relationship Id="rId12" Type="http://schemas.openxmlformats.org/officeDocument/2006/relationships/image" Target="../media/image94.svg"/><Relationship Id="rId17" Type="http://schemas.openxmlformats.org/officeDocument/2006/relationships/image" Target="../media/image97.jpeg"/><Relationship Id="rId2" Type="http://schemas.openxmlformats.org/officeDocument/2006/relationships/image" Target="../media/image84.tiff"/><Relationship Id="rId16" Type="http://schemas.openxmlformats.org/officeDocument/2006/relationships/image" Target="../media/image96.png"/><Relationship Id="rId20" Type="http://schemas.openxmlformats.org/officeDocument/2006/relationships/image" Target="../media/image100.svg"/><Relationship Id="rId1" Type="http://schemas.openxmlformats.org/officeDocument/2006/relationships/slideLayout" Target="../slideLayouts/slideLayout58.xml"/><Relationship Id="rId6" Type="http://schemas.openxmlformats.org/officeDocument/2006/relationships/image" Target="../media/image88.jpeg"/><Relationship Id="rId11" Type="http://schemas.openxmlformats.org/officeDocument/2006/relationships/image" Target="../media/image93.png"/><Relationship Id="rId24" Type="http://schemas.openxmlformats.org/officeDocument/2006/relationships/image" Target="../media/image104.png"/><Relationship Id="rId5" Type="http://schemas.openxmlformats.org/officeDocument/2006/relationships/image" Target="../media/image87.tiff"/><Relationship Id="rId15" Type="http://schemas.openxmlformats.org/officeDocument/2006/relationships/image" Target="../media/image95.jpeg"/><Relationship Id="rId23" Type="http://schemas.openxmlformats.org/officeDocument/2006/relationships/image" Target="../media/image103.jpeg"/><Relationship Id="rId10" Type="http://schemas.openxmlformats.org/officeDocument/2006/relationships/image" Target="../media/image92.svg"/><Relationship Id="rId19" Type="http://schemas.openxmlformats.org/officeDocument/2006/relationships/image" Target="../media/image99.png"/><Relationship Id="rId4" Type="http://schemas.openxmlformats.org/officeDocument/2006/relationships/image" Target="../media/image86.tiff"/><Relationship Id="rId9" Type="http://schemas.openxmlformats.org/officeDocument/2006/relationships/image" Target="../media/image91.png"/><Relationship Id="rId14" Type="http://schemas.openxmlformats.org/officeDocument/2006/relationships/image" Target="../media/image42.svg"/><Relationship Id="rId22" Type="http://schemas.openxmlformats.org/officeDocument/2006/relationships/image" Target="../media/image10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tags" Target="../tags/tag3.xml"/><Relationship Id="rId4" Type="http://schemas.openxmlformats.org/officeDocument/2006/relationships/hyperlink" Target="https://github.com/dapr/docs/tree/master/presentatio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42.svg"/><Relationship Id="rId7" Type="http://schemas.openxmlformats.org/officeDocument/2006/relationships/image" Target="../media/image94.svg"/><Relationship Id="rId2" Type="http://schemas.openxmlformats.org/officeDocument/2006/relationships/image" Target="../media/image41.png"/><Relationship Id="rId1" Type="http://schemas.openxmlformats.org/officeDocument/2006/relationships/slideLayout" Target="../slideLayouts/slideLayout58.xml"/><Relationship Id="rId6" Type="http://schemas.openxmlformats.org/officeDocument/2006/relationships/image" Target="../media/image93.png"/><Relationship Id="rId5" Type="http://schemas.openxmlformats.org/officeDocument/2006/relationships/image" Target="../media/image87.tiff"/><Relationship Id="rId4" Type="http://schemas.openxmlformats.org/officeDocument/2006/relationships/image" Target="../media/image86.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9.xml"/><Relationship Id="rId1" Type="http://schemas.openxmlformats.org/officeDocument/2006/relationships/tags" Target="../tags/tag8.xml"/><Relationship Id="rId5" Type="http://schemas.openxmlformats.org/officeDocument/2006/relationships/image" Target="../media/image26.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hyperlink" Target="https://help.github.com/en/actions/building-actions" TargetMode="External"/><Relationship Id="rId2" Type="http://schemas.openxmlformats.org/officeDocument/2006/relationships/notesSlide" Target="../notesSlides/notesSlide18.xml"/><Relationship Id="rId1" Type="http://schemas.openxmlformats.org/officeDocument/2006/relationships/slideLayout" Target="../slideLayouts/slideLayout39.xml"/><Relationship Id="rId5" Type="http://schemas.openxmlformats.org/officeDocument/2006/relationships/image" Target="../media/image26.png"/><Relationship Id="rId4" Type="http://schemas.openxmlformats.org/officeDocument/2006/relationships/image" Target="../media/image10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9.xml"/><Relationship Id="rId1" Type="http://schemas.openxmlformats.org/officeDocument/2006/relationships/tags" Target="../tags/tag9.xml"/><Relationship Id="rId5" Type="http://schemas.openxmlformats.org/officeDocument/2006/relationships/image" Target="../media/image26.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8" Type="http://schemas.openxmlformats.org/officeDocument/2006/relationships/hyperlink" Target="https://youtu.be/H14PuQI1SyE" TargetMode="External"/><Relationship Id="rId3" Type="http://schemas.openxmlformats.org/officeDocument/2006/relationships/notesSlide" Target="../notesSlides/notesSlide23.xml"/><Relationship Id="rId7" Type="http://schemas.openxmlformats.org/officeDocument/2006/relationships/hyperlink" Target="https://dapr.io/" TargetMode="External"/><Relationship Id="rId2" Type="http://schemas.openxmlformats.org/officeDocument/2006/relationships/slideLayout" Target="../slideLayouts/slideLayout39.xml"/><Relationship Id="rId1" Type="http://schemas.openxmlformats.org/officeDocument/2006/relationships/tags" Target="../tags/tag10.xml"/><Relationship Id="rId6" Type="http://schemas.openxmlformats.org/officeDocument/2006/relationships/hyperlink" Target="https://github.com/snavarropino/hello-github-actions" TargetMode="External"/><Relationship Id="rId5" Type="http://schemas.openxmlformats.org/officeDocument/2006/relationships/hyperlink" Target="https://github.com/snavarropino/the-github-actions-team" TargetMode="External"/><Relationship Id="rId4" Type="http://schemas.openxmlformats.org/officeDocument/2006/relationships/hyperlink" Target="https://lab.github.com/githubtraining/paths/devops-with-github-actions" TargetMode="External"/><Relationship Id="rId9" Type="http://schemas.openxmlformats.org/officeDocument/2006/relationships/hyperlink" Target="https://www.returngis.net/"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9.xml"/><Relationship Id="rId1" Type="http://schemas.openxmlformats.org/officeDocument/2006/relationships/tags" Target="../tags/tag11.xml"/><Relationship Id="rId4" Type="http://schemas.openxmlformats.org/officeDocument/2006/relationships/image" Target="../media/image109.jp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hyperlink" Target="https://github.blog/2019-08-08-github-actions-now-supports-ci-c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navarropino/the-github-actions-team/actions/new"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33.png"/><Relationship Id="rId5" Type="http://schemas.openxmlformats.org/officeDocument/2006/relationships/hyperlink" Target="https://github.com/marketplace?type=actions" TargetMode="External"/><Relationship Id="rId4" Type="http://schemas.openxmlformats.org/officeDocument/2006/relationships/image" Target="../media/image32.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hyperlink" Target="https://help.github.com/en/github/setting-up-and-managing-billing-and-payments-on-github/about-billing-for-github-action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elp.github.com/en/actions/hosting-your-own-runners/about-self-hosted-runners" TargetMode="External"/><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22514"/>
            <a:ext cx="7389410" cy="2154436"/>
          </a:xfrm>
        </p:spPr>
        <p:txBody>
          <a:bodyPr/>
          <a:lstStyle/>
          <a:p>
            <a:r>
              <a:rPr lang="en-GB" sz="4000" b="1" dirty="0"/>
              <a:t>The GitHub Actions Team</a:t>
            </a:r>
            <a:br>
              <a:rPr lang="en-GB" b="1" dirty="0"/>
            </a:br>
            <a:br>
              <a:rPr lang="en-GB" b="1" dirty="0"/>
            </a:br>
            <a:r>
              <a:rPr lang="en-GB" sz="3200" b="1" dirty="0"/>
              <a:t>Si </a:t>
            </a:r>
            <a:r>
              <a:rPr lang="en-GB" sz="3200" b="1" dirty="0" err="1"/>
              <a:t>tienes</a:t>
            </a:r>
            <a:r>
              <a:rPr lang="en-GB" sz="3200" b="1" dirty="0"/>
              <a:t> </a:t>
            </a:r>
            <a:r>
              <a:rPr lang="en-GB" sz="3200" b="1" dirty="0" err="1"/>
              <a:t>algún</a:t>
            </a:r>
            <a:r>
              <a:rPr lang="en-GB" sz="3200" b="1" dirty="0"/>
              <a:t> </a:t>
            </a:r>
            <a:r>
              <a:rPr lang="en-GB" sz="3200" b="1" dirty="0" err="1"/>
              <a:t>problema</a:t>
            </a:r>
            <a:r>
              <a:rPr lang="en-GB" sz="3200" b="1" dirty="0"/>
              <a:t>, y </a:t>
            </a:r>
            <a:r>
              <a:rPr lang="en-GB" sz="3200" b="1" dirty="0" err="1"/>
              <a:t>si</a:t>
            </a:r>
            <a:r>
              <a:rPr lang="en-GB" sz="3200" b="1" dirty="0"/>
              <a:t> los </a:t>
            </a:r>
            <a:r>
              <a:rPr lang="en-GB" sz="3200" b="1" dirty="0" err="1"/>
              <a:t>conoces</a:t>
            </a:r>
            <a:r>
              <a:rPr lang="en-GB" sz="3200" b="1" dirty="0"/>
              <a:t>, </a:t>
            </a:r>
            <a:r>
              <a:rPr lang="en-GB" sz="3200" b="1" strike="sngStrike" dirty="0" err="1"/>
              <a:t>quizas</a:t>
            </a:r>
            <a:r>
              <a:rPr lang="en-GB" sz="3200" b="1" dirty="0"/>
              <a:t> </a:t>
            </a:r>
            <a:r>
              <a:rPr lang="en-GB" sz="3200" b="1" dirty="0" err="1"/>
              <a:t>seguro</a:t>
            </a:r>
            <a:r>
              <a:rPr lang="en-GB" sz="3200" b="1" dirty="0"/>
              <a:t> </a:t>
            </a:r>
            <a:r>
              <a:rPr lang="en-GB" sz="3200" b="1" dirty="0" err="1"/>
              <a:t>puedan</a:t>
            </a:r>
            <a:r>
              <a:rPr lang="en-GB" sz="3200" b="1" dirty="0"/>
              <a:t> </a:t>
            </a:r>
            <a:r>
              <a:rPr lang="en-GB" sz="3200" b="1" dirty="0" err="1"/>
              <a:t>ayudarte</a:t>
            </a:r>
            <a:endParaRPr lang="en-GB" sz="3200" b="1" dirty="0"/>
          </a:p>
        </p:txBody>
      </p:sp>
      <p:sp>
        <p:nvSpPr>
          <p:cNvPr id="7" name="CuadroTexto 7">
            <a:extLst>
              <a:ext uri="{FF2B5EF4-FFF2-40B4-BE49-F238E27FC236}">
                <a16:creationId xmlns:a16="http://schemas.microsoft.com/office/drawing/2014/main" id="{58148BFF-49DC-4E43-B9C3-FD4B5E60CCED}"/>
              </a:ext>
            </a:extLst>
          </p:cNvPr>
          <p:cNvSpPr txBox="1"/>
          <p:nvPr/>
        </p:nvSpPr>
        <p:spPr>
          <a:xfrm>
            <a:off x="669044" y="4305488"/>
            <a:ext cx="41669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Carlos Mendible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Azure </a:t>
            </a:r>
            <a:r>
              <a:rPr lang="es-ES" sz="1800" dirty="0" err="1">
                <a:gradFill>
                  <a:gsLst>
                    <a:gs pos="91000">
                      <a:schemeClr val="tx1"/>
                    </a:gs>
                    <a:gs pos="0">
                      <a:schemeClr val="tx1"/>
                    </a:gs>
                  </a:gsLst>
                  <a:lin ang="5400000" scaled="0"/>
                </a:gradFill>
                <a:latin typeface="+mj-lt"/>
              </a:rPr>
              <a:t>Evangelist</a:t>
            </a:r>
            <a:r>
              <a:rPr lang="es-ES" sz="1800" dirty="0">
                <a:gradFill>
                  <a:gsLst>
                    <a:gs pos="91000">
                      <a:schemeClr val="tx1"/>
                    </a:gs>
                    <a:gs pos="0">
                      <a:schemeClr val="tx1"/>
                    </a:gs>
                  </a:gsLst>
                  <a:lin ang="5400000" scaled="0"/>
                </a:gradFill>
                <a:latin typeface="+mj-lt"/>
              </a:rPr>
              <a:t> @</a:t>
            </a:r>
            <a:r>
              <a:rPr lang="es-ES" sz="1800" dirty="0" err="1">
                <a:gradFill>
                  <a:gsLst>
                    <a:gs pos="91000">
                      <a:schemeClr val="tx1"/>
                    </a:gs>
                    <a:gs pos="0">
                      <a:schemeClr val="tx1"/>
                    </a:gs>
                  </a:gsLst>
                  <a:lin ang="5400000" scaled="0"/>
                </a:gradFill>
                <a:latin typeface="+mj-lt"/>
              </a:rPr>
              <a:t>everis</a:t>
            </a:r>
            <a:r>
              <a:rPr lang="es-ES" sz="1800" dirty="0">
                <a:gradFill>
                  <a:gsLst>
                    <a:gs pos="91000">
                      <a:schemeClr val="tx1"/>
                    </a:gs>
                    <a:gs pos="0">
                      <a:schemeClr val="tx1"/>
                    </a:gs>
                  </a:gsLst>
                  <a:lin ang="5400000" scaled="0"/>
                </a:gradFill>
                <a:latin typeface="+mj-l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Azure &amp; </a:t>
            </a:r>
            <a:r>
              <a:rPr lang="es-ES" sz="1800" dirty="0" err="1">
                <a:gradFill>
                  <a:gsLst>
                    <a:gs pos="91000">
                      <a:schemeClr val="tx1"/>
                    </a:gs>
                    <a:gs pos="0">
                      <a:schemeClr val="tx1"/>
                    </a:gs>
                  </a:gsLst>
                  <a:lin ang="5400000" scaled="0"/>
                </a:gradFill>
                <a:latin typeface="+mj-lt"/>
              </a:rPr>
              <a:t>Developer</a:t>
            </a:r>
            <a:r>
              <a:rPr lang="es-ES" sz="1800" dirty="0">
                <a:gradFill>
                  <a:gsLst>
                    <a:gs pos="91000">
                      <a:schemeClr val="tx1"/>
                    </a:gs>
                    <a:gs pos="0">
                      <a:schemeClr val="tx1"/>
                    </a:gs>
                  </a:gsLst>
                  <a:lin ang="5400000" scaled="0"/>
                </a:gradFill>
                <a:latin typeface="+mj-lt"/>
              </a:rPr>
              <a:t> Technologies MVP</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@cmendibl3</a:t>
            </a:r>
          </a:p>
        </p:txBody>
      </p:sp>
      <p:sp>
        <p:nvSpPr>
          <p:cNvPr id="10" name="CuadroTexto 7">
            <a:extLst>
              <a:ext uri="{FF2B5EF4-FFF2-40B4-BE49-F238E27FC236}">
                <a16:creationId xmlns:a16="http://schemas.microsoft.com/office/drawing/2014/main" id="{73CBB9DF-0372-48A7-8D29-395156A1DAFD}"/>
              </a:ext>
            </a:extLst>
          </p:cNvPr>
          <p:cNvSpPr txBox="1"/>
          <p:nvPr/>
        </p:nvSpPr>
        <p:spPr>
          <a:xfrm>
            <a:off x="5172677" y="4312353"/>
            <a:ext cx="39550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Sergio Navarro Pino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err="1">
                <a:gradFill>
                  <a:gsLst>
                    <a:gs pos="91000">
                      <a:schemeClr val="tx1"/>
                    </a:gs>
                    <a:gs pos="0">
                      <a:schemeClr val="tx1"/>
                    </a:gs>
                  </a:gsLst>
                  <a:lin ang="5400000" scaled="0"/>
                </a:gradFill>
                <a:latin typeface="+mj-lt"/>
              </a:rPr>
              <a:t>Tech</a:t>
            </a:r>
            <a:r>
              <a:rPr lang="es-ES" sz="1800" dirty="0">
                <a:gradFill>
                  <a:gsLst>
                    <a:gs pos="91000">
                      <a:schemeClr val="tx1"/>
                    </a:gs>
                    <a:gs pos="0">
                      <a:schemeClr val="tx1"/>
                    </a:gs>
                  </a:gsLst>
                  <a:lin ang="5400000" scaled="0"/>
                </a:gradFill>
                <a:latin typeface="+mj-lt"/>
              </a:rPr>
              <a:t> Lead @AnalyticAlways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a:t>
            </a:r>
            <a:r>
              <a:rPr lang="es-ES" sz="1800" dirty="0" err="1">
                <a:gradFill>
                  <a:gsLst>
                    <a:gs pos="91000">
                      <a:schemeClr val="tx1"/>
                    </a:gs>
                    <a:gs pos="0">
                      <a:schemeClr val="tx1"/>
                    </a:gs>
                  </a:gsLst>
                  <a:lin ang="5400000" scaled="0"/>
                </a:gradFill>
                <a:latin typeface="+mj-lt"/>
              </a:rPr>
              <a:t>snavarropino</a:t>
            </a:r>
            <a:endParaRPr lang="es-ES" sz="1800" dirty="0">
              <a:gradFill>
                <a:gsLst>
                  <a:gs pos="91000">
                    <a:schemeClr val="tx1"/>
                  </a:gs>
                  <a:gs pos="0">
                    <a:schemeClr val="tx1"/>
                  </a:gs>
                </a:gsLst>
                <a:lin ang="5400000" scaled="0"/>
              </a:gradFill>
              <a:latin typeface="+mj-lt"/>
            </a:endParaRPr>
          </a:p>
        </p:txBody>
      </p:sp>
      <p:pic>
        <p:nvPicPr>
          <p:cNvPr id="3" name="Imagen 2">
            <a:extLst>
              <a:ext uri="{FF2B5EF4-FFF2-40B4-BE49-F238E27FC236}">
                <a16:creationId xmlns:a16="http://schemas.microsoft.com/office/drawing/2014/main" id="{42BDA942-8C80-4243-A661-FA595BB20DEB}"/>
              </a:ext>
            </a:extLst>
          </p:cNvPr>
          <p:cNvPicPr>
            <a:picLocks noChangeAspect="1"/>
          </p:cNvPicPr>
          <p:nvPr/>
        </p:nvPicPr>
        <p:blipFill>
          <a:blip r:embed="rId3"/>
          <a:stretch>
            <a:fillRect/>
          </a:stretch>
        </p:blipFill>
        <p:spPr>
          <a:xfrm>
            <a:off x="8051312" y="737878"/>
            <a:ext cx="3937000" cy="2216150"/>
          </a:xfrm>
          <a:prstGeom prst="rect">
            <a:avLst/>
          </a:prstGeom>
        </p:spPr>
      </p:pic>
      <p:pic>
        <p:nvPicPr>
          <p:cNvPr id="6" name="Imagen 5">
            <a:extLst>
              <a:ext uri="{FF2B5EF4-FFF2-40B4-BE49-F238E27FC236}">
                <a16:creationId xmlns:a16="http://schemas.microsoft.com/office/drawing/2014/main" id="{45F06A86-9C82-497E-8380-DB64F40F070B}"/>
              </a:ext>
            </a:extLst>
          </p:cNvPr>
          <p:cNvPicPr>
            <a:picLocks noChangeAspect="1"/>
          </p:cNvPicPr>
          <p:nvPr/>
        </p:nvPicPr>
        <p:blipFill>
          <a:blip r:embed="rId4"/>
          <a:stretch>
            <a:fillRect/>
          </a:stretch>
        </p:blipFill>
        <p:spPr>
          <a:xfrm>
            <a:off x="8947569" y="3694913"/>
            <a:ext cx="2667000" cy="2667000"/>
          </a:xfrm>
          <a:prstGeom prst="rect">
            <a:avLst/>
          </a:prstGeom>
        </p:spPr>
      </p:pic>
    </p:spTree>
    <p:custDataLst>
      <p:tags r:id="rId1"/>
    </p:custDataLst>
    <p:extLst>
      <p:ext uri="{BB962C8B-B14F-4D97-AF65-F5344CB8AC3E}">
        <p14:creationId xmlns:p14="http://schemas.microsoft.com/office/powerpoint/2010/main" val="26669028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dirty="0"/>
              <a:t>Runners</a:t>
            </a:r>
            <a:br>
              <a:rPr lang="en-US" dirty="0"/>
            </a:br>
            <a:r>
              <a:rPr lang="en-US" dirty="0"/>
              <a:t>&amp;</a:t>
            </a:r>
            <a:br>
              <a:rPr lang="en-US" dirty="0"/>
            </a:br>
            <a:r>
              <a:rPr lang="en-US" dirty="0"/>
              <a:t>Billing</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863D9A91-5A5F-4C6F-9A3A-D2AB11F50B5A}"/>
              </a:ext>
            </a:extLst>
          </p:cNvPr>
          <p:cNvSpPr/>
          <p:nvPr/>
        </p:nvSpPr>
        <p:spPr>
          <a:xfrm>
            <a:off x="3113506" y="482722"/>
            <a:ext cx="7111149" cy="523220"/>
          </a:xfrm>
          <a:prstGeom prst="rect">
            <a:avLst/>
          </a:prstGeom>
        </p:spPr>
        <p:txBody>
          <a:bodyPr wrap="square">
            <a:spAutoFit/>
          </a:bodyPr>
          <a:lstStyle/>
          <a:p>
            <a:r>
              <a:rPr lang="en-US" sz="2800" b="1" dirty="0"/>
              <a:t>Self-hosted</a:t>
            </a:r>
            <a:endParaRPr lang="en-US" sz="2800" dirty="0"/>
          </a:p>
        </p:txBody>
      </p:sp>
      <p:pic>
        <p:nvPicPr>
          <p:cNvPr id="9" name="Imagen 8">
            <a:extLst>
              <a:ext uri="{FF2B5EF4-FFF2-40B4-BE49-F238E27FC236}">
                <a16:creationId xmlns:a16="http://schemas.microsoft.com/office/drawing/2014/main" id="{5AD5E938-E696-4A9D-8EA1-DFB7DDA637D4}"/>
              </a:ext>
            </a:extLst>
          </p:cNvPr>
          <p:cNvPicPr>
            <a:picLocks noChangeAspect="1"/>
          </p:cNvPicPr>
          <p:nvPr/>
        </p:nvPicPr>
        <p:blipFill>
          <a:blip r:embed="rId3"/>
          <a:stretch>
            <a:fillRect/>
          </a:stretch>
        </p:blipFill>
        <p:spPr>
          <a:xfrm>
            <a:off x="3405929" y="3152001"/>
            <a:ext cx="7762534" cy="1682220"/>
          </a:xfrm>
          <a:prstGeom prst="rect">
            <a:avLst/>
          </a:prstGeom>
        </p:spPr>
      </p:pic>
      <p:pic>
        <p:nvPicPr>
          <p:cNvPr id="7" name="Imagen 6">
            <a:extLst>
              <a:ext uri="{FF2B5EF4-FFF2-40B4-BE49-F238E27FC236}">
                <a16:creationId xmlns:a16="http://schemas.microsoft.com/office/drawing/2014/main" id="{EB4C4F31-2BB4-4136-862A-C18E12D5049B}"/>
              </a:ext>
            </a:extLst>
          </p:cNvPr>
          <p:cNvPicPr>
            <a:picLocks noChangeAspect="1"/>
          </p:cNvPicPr>
          <p:nvPr/>
        </p:nvPicPr>
        <p:blipFill>
          <a:blip r:embed="rId4"/>
          <a:stretch>
            <a:fillRect/>
          </a:stretch>
        </p:blipFill>
        <p:spPr>
          <a:xfrm>
            <a:off x="9912096" y="449594"/>
            <a:ext cx="1990343" cy="1990343"/>
          </a:xfrm>
          <a:prstGeom prst="rect">
            <a:avLst/>
          </a:prstGeom>
        </p:spPr>
      </p:pic>
    </p:spTree>
    <p:extLst>
      <p:ext uri="{BB962C8B-B14F-4D97-AF65-F5344CB8AC3E}">
        <p14:creationId xmlns:p14="http://schemas.microsoft.com/office/powerpoint/2010/main" val="1308416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11">
            <a:extLst>
              <a:ext uri="{FF2B5EF4-FFF2-40B4-BE49-F238E27FC236}">
                <a16:creationId xmlns:a16="http://schemas.microsoft.com/office/drawing/2014/main" id="{90BB4A8A-6EA5-4CA3-89FA-E820419B258B}"/>
              </a:ext>
            </a:extLst>
          </p:cNvPr>
          <p:cNvPicPr>
            <a:picLocks noChangeAspect="1"/>
          </p:cNvPicPr>
          <p:nvPr/>
        </p:nvPicPr>
        <p:blipFill>
          <a:blip r:embed="rId5"/>
          <a:stretch>
            <a:fillRect/>
          </a:stretch>
        </p:blipFill>
        <p:spPr>
          <a:xfrm>
            <a:off x="8947569" y="3694913"/>
            <a:ext cx="2667000" cy="2667000"/>
          </a:xfrm>
          <a:prstGeom prst="rect">
            <a:avLst/>
          </a:prstGeom>
        </p:spPr>
      </p:pic>
      <p:pic>
        <p:nvPicPr>
          <p:cNvPr id="2" name="Imagen 1">
            <a:extLst>
              <a:ext uri="{FF2B5EF4-FFF2-40B4-BE49-F238E27FC236}">
                <a16:creationId xmlns:a16="http://schemas.microsoft.com/office/drawing/2014/main" id="{A86DE770-10CF-457D-AFE7-249A11F59ABD}"/>
              </a:ext>
            </a:extLst>
          </p:cNvPr>
          <p:cNvPicPr>
            <a:picLocks noChangeAspect="1"/>
          </p:cNvPicPr>
          <p:nvPr/>
        </p:nvPicPr>
        <p:blipFill>
          <a:blip r:embed="rId6"/>
          <a:stretch>
            <a:fillRect/>
          </a:stretch>
        </p:blipFill>
        <p:spPr>
          <a:xfrm>
            <a:off x="7254094" y="319053"/>
            <a:ext cx="4688524" cy="2352894"/>
          </a:xfrm>
          <a:prstGeom prst="rect">
            <a:avLst/>
          </a:prstGeom>
        </p:spPr>
      </p:pic>
    </p:spTree>
    <p:custDataLst>
      <p:tags r:id="rId1"/>
    </p:custDataLst>
    <p:extLst>
      <p:ext uri="{BB962C8B-B14F-4D97-AF65-F5344CB8AC3E}">
        <p14:creationId xmlns:p14="http://schemas.microsoft.com/office/powerpoint/2010/main" val="16542618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2914650" y="403760"/>
            <a:ext cx="3794908"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3600" dirty="0" err="1">
                <a:gradFill>
                  <a:gsLst>
                    <a:gs pos="0">
                      <a:srgbClr val="FFFFFF"/>
                    </a:gs>
                    <a:gs pos="100000">
                      <a:srgbClr val="FFFFFF"/>
                    </a:gs>
                  </a:gsLst>
                  <a:lin ang="5400000" scaled="0"/>
                </a:gradFill>
                <a:ea typeface="Segoe UI" pitchFamily="34" charset="0"/>
                <a:cs typeface="Segoe UI" pitchFamily="34" charset="0"/>
              </a:rPr>
              <a:t>What</a:t>
            </a:r>
            <a:r>
              <a:rPr lang="es-ES" sz="3600" dirty="0">
                <a:gradFill>
                  <a:gsLst>
                    <a:gs pos="0">
                      <a:srgbClr val="FFFFFF"/>
                    </a:gs>
                    <a:gs pos="100000">
                      <a:srgbClr val="FFFFFF"/>
                    </a:gs>
                  </a:gsLst>
                  <a:lin ang="5400000" scaled="0"/>
                </a:gradFill>
                <a:ea typeface="Segoe UI" pitchFamily="34" charset="0"/>
                <a:cs typeface="Segoe UI" pitchFamily="34" charset="0"/>
              </a:rPr>
              <a:t> </a:t>
            </a:r>
            <a:r>
              <a:rPr lang="es-ES" sz="3600" dirty="0" err="1">
                <a:gradFill>
                  <a:gsLst>
                    <a:gs pos="0">
                      <a:srgbClr val="FFFFFF"/>
                    </a:gs>
                    <a:gs pos="100000">
                      <a:srgbClr val="FFFFFF"/>
                    </a:gs>
                  </a:gsLst>
                  <a:lin ang="5400000" scaled="0"/>
                </a:gradFill>
                <a:ea typeface="Segoe UI" pitchFamily="34" charset="0"/>
                <a:cs typeface="Segoe UI" pitchFamily="34" charset="0"/>
              </a:rPr>
              <a:t>about</a:t>
            </a:r>
            <a:r>
              <a:rPr lang="es-ES" sz="3600" dirty="0">
                <a:gradFill>
                  <a:gsLst>
                    <a:gs pos="0">
                      <a:srgbClr val="FFFFFF"/>
                    </a:gs>
                    <a:gs pos="100000">
                      <a:srgbClr val="FFFFFF"/>
                    </a:gs>
                  </a:gsLst>
                  <a:lin ang="5400000" scaled="0"/>
                </a:gradFill>
                <a:ea typeface="Segoe UI" pitchFamily="34" charset="0"/>
                <a:cs typeface="Segoe UI" pitchFamily="34" charset="0"/>
              </a:rPr>
              <a:t> </a:t>
            </a:r>
            <a:r>
              <a:rPr lang="es-ES" sz="3600" dirty="0" err="1">
                <a:gradFill>
                  <a:gsLst>
                    <a:gs pos="0">
                      <a:srgbClr val="FFFFFF"/>
                    </a:gs>
                    <a:gs pos="100000">
                      <a:srgbClr val="FFFFFF"/>
                    </a:gs>
                  </a:gsLst>
                  <a:lin ang="5400000" scaled="0"/>
                </a:gradFill>
                <a:ea typeface="Segoe UI" pitchFamily="34" charset="0"/>
                <a:cs typeface="Segoe UI" pitchFamily="34" charset="0"/>
              </a:rPr>
              <a:t>microservices</a:t>
            </a:r>
            <a:r>
              <a:rPr lang="es-ES" sz="3600" dirty="0">
                <a:gradFill>
                  <a:gsLst>
                    <a:gs pos="0">
                      <a:srgbClr val="FFFFFF"/>
                    </a:gs>
                    <a:gs pos="100000">
                      <a:srgbClr val="FFFFFF"/>
                    </a:gs>
                  </a:gsLst>
                  <a:lin ang="5400000" scaled="0"/>
                </a:gradFill>
                <a:ea typeface="Segoe UI" pitchFamily="34" charset="0"/>
                <a:cs typeface="Segoe UI" pitchFamily="34" charset="0"/>
              </a:rPr>
              <a:t>?</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Imagen 3">
            <a:extLst>
              <a:ext uri="{FF2B5EF4-FFF2-40B4-BE49-F238E27FC236}">
                <a16:creationId xmlns:a16="http://schemas.microsoft.com/office/drawing/2014/main" id="{E1813423-A055-478B-AE09-6BC92216C2E1}"/>
              </a:ext>
            </a:extLst>
          </p:cNvPr>
          <p:cNvPicPr>
            <a:picLocks noChangeAspect="1"/>
          </p:cNvPicPr>
          <p:nvPr/>
        </p:nvPicPr>
        <p:blipFill>
          <a:blip r:embed="rId5"/>
          <a:stretch>
            <a:fillRect/>
          </a:stretch>
        </p:blipFill>
        <p:spPr>
          <a:xfrm>
            <a:off x="7316433" y="1817370"/>
            <a:ext cx="4548859" cy="4375309"/>
          </a:xfrm>
          <a:prstGeom prst="rect">
            <a:avLst/>
          </a:prstGeom>
        </p:spPr>
      </p:pic>
    </p:spTree>
    <p:custDataLst>
      <p:tags r:id="rId1"/>
    </p:custDataLst>
    <p:extLst>
      <p:ext uri="{BB962C8B-B14F-4D97-AF65-F5344CB8AC3E}">
        <p14:creationId xmlns:p14="http://schemas.microsoft.com/office/powerpoint/2010/main" val="40077777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84B9158-46A2-492B-8207-6C2C463B41F8}"/>
              </a:ext>
            </a:extLst>
          </p:cNvPr>
          <p:cNvPicPr>
            <a:picLocks noChangeAspect="1"/>
          </p:cNvPicPr>
          <p:nvPr/>
        </p:nvPicPr>
        <p:blipFill>
          <a:blip r:embed="rId4"/>
          <a:stretch>
            <a:fillRect/>
          </a:stretch>
        </p:blipFill>
        <p:spPr>
          <a:xfrm>
            <a:off x="961108" y="1067889"/>
            <a:ext cx="9951079" cy="4722222"/>
          </a:xfrm>
          <a:prstGeom prst="rect">
            <a:avLst/>
          </a:prstGeom>
        </p:spPr>
      </p:pic>
    </p:spTree>
    <p:custDataLst>
      <p:tags r:id="rId1"/>
    </p:custDataLst>
    <p:extLst>
      <p:ext uri="{BB962C8B-B14F-4D97-AF65-F5344CB8AC3E}">
        <p14:creationId xmlns:p14="http://schemas.microsoft.com/office/powerpoint/2010/main" val="7050879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5"/>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algn="ctr">
              <a:spcAft>
                <a:spcPts val="1200"/>
              </a:spcAft>
            </a:pPr>
            <a:r>
              <a:rPr lang="en-US" sz="1400" b="1">
                <a:gradFill>
                  <a:gsLst>
                    <a:gs pos="2917">
                      <a:schemeClr val="tx1"/>
                    </a:gs>
                    <a:gs pos="30000">
                      <a:schemeClr val="tx1"/>
                    </a:gs>
                  </a:gsLst>
                  <a:lin ang="5400000" scaled="0"/>
                </a:gradFill>
              </a:rPr>
              <a:t>54 External Contributors</a:t>
            </a:r>
          </a:p>
          <a:p>
            <a:pPr algn="ctr">
              <a:spcAft>
                <a:spcPts val="1200"/>
              </a:spcAft>
            </a:pPr>
            <a:r>
              <a:rPr lang="en-US" sz="1400" b="1">
                <a:gradFill>
                  <a:gsLst>
                    <a:gs pos="2917">
                      <a:schemeClr val="tx1"/>
                    </a:gs>
                    <a:gs pos="30000">
                      <a:schemeClr val="tx1"/>
                    </a:gs>
                  </a:gsLst>
                  <a:lin ang="5400000" scaled="0"/>
                </a:gradFill>
              </a:rPr>
              <a:t>28 new components added since launch</a:t>
            </a:r>
          </a:p>
          <a:p>
            <a:pPr algn="ctr">
              <a:spcAft>
                <a:spcPts val="1200"/>
              </a:spcAft>
            </a:pPr>
            <a:r>
              <a:rPr lang="en-US" sz="1400" b="1">
                <a:gradFill>
                  <a:gsLst>
                    <a:gs pos="2917">
                      <a:schemeClr val="tx1"/>
                    </a:gs>
                    <a:gs pos="30000">
                      <a:schemeClr val="tx1"/>
                    </a:gs>
                  </a:gsLst>
                  <a:lin ang="5400000" scaled="0"/>
                </a:gradFill>
              </a:rPr>
              <a:t>5.7k GitHub stars in under 5 months</a:t>
            </a:r>
          </a:p>
          <a:p>
            <a:pPr algn="ctr">
              <a:spcAft>
                <a:spcPts val="1200"/>
              </a:spcAft>
            </a:pPr>
            <a:r>
              <a:rPr lang="en-US" sz="1400" b="1">
                <a:gradFill>
                  <a:gsLst>
                    <a:gs pos="2917">
                      <a:schemeClr val="tx1"/>
                    </a:gs>
                    <a:gs pos="30000">
                      <a:schemeClr val="tx1"/>
                    </a:gs>
                  </a:gsLst>
                  <a:lin ang="5400000" scaled="0"/>
                </a:gradFill>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7"/>
                </a:rPr>
                <a:t>https://github.com/dapr/dapr#community</a:t>
              </a:r>
              <a:endParaRPr lang="en-US" sz="2000">
                <a:solidFill>
                  <a:schemeClr val="accent1"/>
                </a:solidFill>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dirty="0" err="1"/>
              <a:t>Dapr</a:t>
            </a:r>
            <a:r>
              <a:rPr lang="en-US" dirty="0"/>
              <a:t>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Best-Practices</a:t>
            </a:r>
          </a:p>
          <a:p>
            <a:pPr algn="ctr"/>
            <a:r>
              <a:rPr lang="en-US" sz="2000">
                <a:gradFill>
                  <a:gsLst>
                    <a:gs pos="2917">
                      <a:schemeClr val="tx1"/>
                    </a:gs>
                    <a:gs pos="30000">
                      <a:schemeClr val="tx1"/>
                    </a:gs>
                  </a:gsLst>
                  <a:lin ang="5400000" scaled="0"/>
                </a:gradFill>
                <a:latin typeface="+mj-lt"/>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Any Language</a:t>
            </a:r>
          </a:p>
          <a:p>
            <a:pPr algn="ctr"/>
            <a:r>
              <a:rPr lang="en-US" sz="2000">
                <a:gradFill>
                  <a:gsLst>
                    <a:gs pos="2917">
                      <a:schemeClr val="tx1"/>
                    </a:gs>
                    <a:gs pos="30000">
                      <a:schemeClr val="tx1"/>
                    </a:gs>
                  </a:gsLst>
                  <a:lin ang="5400000" scaled="0"/>
                </a:gradFill>
                <a:latin typeface="+mj-lt"/>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Community Driven</a:t>
            </a:r>
          </a:p>
          <a:p>
            <a:pPr algn="ctr"/>
            <a:r>
              <a:rPr lang="en-US" sz="2000">
                <a:gradFill>
                  <a:gsLst>
                    <a:gs pos="2917">
                      <a:schemeClr val="tx1"/>
                    </a:gs>
                    <a:gs pos="30000">
                      <a:schemeClr val="tx1"/>
                    </a:gs>
                  </a:gsLst>
                  <a:lin ang="5400000" scaled="0"/>
                </a:gradFill>
                <a:latin typeface="+mj-lt"/>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Consistent, Portable,</a:t>
            </a:r>
          </a:p>
          <a:p>
            <a:pPr algn="ctr"/>
            <a:r>
              <a:rPr lang="en-US" sz="2000">
                <a:gradFill>
                  <a:gsLst>
                    <a:gs pos="2917">
                      <a:schemeClr val="tx1"/>
                    </a:gs>
                    <a:gs pos="30000">
                      <a:schemeClr val="tx1"/>
                    </a:gs>
                  </a:gsLst>
                  <a:lin ang="5400000" scaled="0"/>
                </a:gradFill>
                <a:latin typeface="+mj-lt"/>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Platform Agnostic</a:t>
            </a:r>
          </a:p>
          <a:p>
            <a:pPr algn="ctr"/>
            <a:r>
              <a:rPr lang="en-US" sz="2000">
                <a:gradFill>
                  <a:gsLst>
                    <a:gs pos="2917">
                      <a:schemeClr val="tx1"/>
                    </a:gs>
                    <a:gs pos="30000">
                      <a:schemeClr val="tx1"/>
                    </a:gs>
                  </a:gsLst>
                  <a:lin ang="5400000" scaled="0"/>
                </a:gradFill>
                <a:latin typeface="+mj-lt"/>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Extensible and</a:t>
            </a:r>
          </a:p>
          <a:p>
            <a:pPr algn="ctr"/>
            <a:r>
              <a:rPr lang="en-US" sz="2000">
                <a:gradFill>
                  <a:gsLst>
                    <a:gs pos="2917">
                      <a:schemeClr val="tx1"/>
                    </a:gs>
                    <a:gs pos="30000">
                      <a:schemeClr val="tx1"/>
                    </a:gs>
                  </a:gsLst>
                  <a:lin ang="5400000" scaled="0"/>
                </a:gradFill>
                <a:latin typeface="+mj-lt"/>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90B425-BC2A-4C41-871B-9BE143E95F03}"/>
              </a:ext>
            </a:extLst>
          </p:cNvPr>
          <p:cNvSpPr txBox="1">
            <a:spLocks/>
          </p:cNvSpPr>
          <p:nvPr/>
        </p:nvSpPr>
        <p:spPr>
          <a:xfrm>
            <a:off x="945523" y="1897213"/>
            <a:ext cx="10515600" cy="3354501"/>
          </a:xfrm>
          <a:prstGeom prst="rect">
            <a:avLst/>
          </a:prstGeom>
        </p:spPr>
        <p:txBody>
          <a:bodyPr>
            <a:normAutofit fontScale="250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800" spc="-98" dirty="0">
                <a:ln w="3175">
                  <a:noFill/>
                </a:ln>
                <a:solidFill>
                  <a:schemeClr val="tx1"/>
                </a:solidFill>
                <a:latin typeface="+mn-lt"/>
                <a:cs typeface="Segoe UI" pitchFamily="34" charset="0"/>
              </a:rPr>
              <a:t>Understand what GitHub Actions are</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Know its main components and syntax </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Create simple CI/CD pipelines</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Create a CI/CD pipeline for Kubernetes and </a:t>
            </a:r>
            <a:r>
              <a:rPr lang="en-GB" sz="12800" spc="-98" dirty="0" err="1">
                <a:ln w="3175">
                  <a:noFill/>
                </a:ln>
                <a:solidFill>
                  <a:schemeClr val="tx1"/>
                </a:solidFill>
                <a:latin typeface="+mn-lt"/>
                <a:cs typeface="Segoe UI" pitchFamily="34" charset="0"/>
              </a:rPr>
              <a:t>Dapr</a:t>
            </a:r>
            <a:endParaRPr lang="en-GB" sz="12800" spc="-98" dirty="0">
              <a:ln w="3175">
                <a:noFill/>
              </a:ln>
              <a:solidFill>
                <a:schemeClr val="tx1"/>
              </a:solidFill>
              <a:latin typeface="+mn-lt"/>
              <a:cs typeface="Segoe UI" pitchFamily="34" charset="0"/>
            </a:endParaRP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Create simple actions</a:t>
            </a:r>
          </a:p>
          <a:p>
            <a:endParaRPr lang="en-GB" sz="9000" spc="-98" dirty="0">
              <a:ln w="3175">
                <a:noFill/>
              </a:ln>
              <a:solidFill>
                <a:schemeClr val="tx1"/>
              </a:solidFill>
              <a:latin typeface="+mn-lt"/>
              <a:cs typeface="Segoe UI" pitchFamily="34" charset="0"/>
            </a:endParaRPr>
          </a:p>
          <a:p>
            <a:endParaRPr lang="en-GB" sz="3800" spc="-98" dirty="0">
              <a:ln w="3175">
                <a:noFill/>
              </a:ln>
              <a:solidFill>
                <a:schemeClr val="bg1"/>
              </a:solidFill>
              <a:cs typeface="Segoe UI" pitchFamily="34" charset="0"/>
            </a:endParaRPr>
          </a:p>
          <a:p>
            <a:endParaRPr lang="en-GB" sz="3800" spc="-98" dirty="0">
              <a:ln w="3175">
                <a:noFill/>
              </a:ln>
              <a:solidFill>
                <a:schemeClr val="bg1"/>
              </a:solidFill>
              <a:cs typeface="Segoe UI" pitchFamily="34" charset="0"/>
            </a:endParaRPr>
          </a:p>
          <a:p>
            <a:pPr marL="0" indent="0">
              <a:buNone/>
            </a:pPr>
            <a:endParaRPr lang="en-GB" sz="3800" spc="-98" dirty="0">
              <a:ln w="3175">
                <a:noFill/>
              </a:ln>
              <a:solidFill>
                <a:schemeClr val="bg1"/>
              </a:solidFill>
              <a:cs typeface="Segoe UI" pitchFamily="34" charset="0"/>
            </a:endParaRPr>
          </a:p>
          <a:p>
            <a:r>
              <a:rPr lang="en-GB" sz="3800" spc="-98" dirty="0">
                <a:ln w="3175">
                  <a:noFill/>
                </a:ln>
                <a:solidFill>
                  <a:schemeClr val="bg1"/>
                </a:solidFill>
                <a:cs typeface="Segoe UI" pitchFamily="34" charset="0"/>
              </a:rPr>
              <a:t>Original presentation: </a:t>
            </a:r>
            <a:r>
              <a:rPr lang="en-GB" sz="3800" spc="-98" dirty="0">
                <a:ln w="3175">
                  <a:noFill/>
                </a:ln>
                <a:solidFill>
                  <a:schemeClr val="bg1"/>
                </a:solidFill>
                <a:cs typeface="Segoe UI" pitchFamily="34" charset="0"/>
                <a:hlinkClick r:id="rId4">
                  <a:extLst>
                    <a:ext uri="{A12FA001-AC4F-418D-AE19-62706E023703}">
                      <ahyp:hlinkClr xmlns:ahyp="http://schemas.microsoft.com/office/drawing/2018/hyperlinkcolor" val="tx"/>
                    </a:ext>
                  </a:extLst>
                </a:hlinkClick>
              </a:rPr>
              <a:t>https://github.com/dapr/docs/tree/master/presentations</a:t>
            </a:r>
            <a:r>
              <a:rPr lang="en-GB" sz="3800" spc="-98" dirty="0">
                <a:ln w="3175">
                  <a:noFill/>
                </a:ln>
                <a:solidFill>
                  <a:schemeClr val="bg1"/>
                </a:solidFill>
                <a:cs typeface="Segoe UI" pitchFamily="34" charset="0"/>
              </a:rPr>
              <a:t>   </a:t>
            </a:r>
          </a:p>
          <a:p>
            <a:endParaRPr lang="en-GB" dirty="0"/>
          </a:p>
        </p:txBody>
      </p:sp>
      <p:sp>
        <p:nvSpPr>
          <p:cNvPr id="9" name="Title 3">
            <a:extLst>
              <a:ext uri="{FF2B5EF4-FFF2-40B4-BE49-F238E27FC236}">
                <a16:creationId xmlns:a16="http://schemas.microsoft.com/office/drawing/2014/main" id="{CBC8D31F-A924-40C2-A65F-E0AFA89740B6}"/>
              </a:ext>
            </a:extLst>
          </p:cNvPr>
          <p:cNvSpPr>
            <a:spLocks noGrp="1"/>
          </p:cNvSpPr>
          <p:nvPr>
            <p:ph type="title"/>
          </p:nvPr>
        </p:nvSpPr>
        <p:spPr/>
        <p:txBody>
          <a:bodyPr/>
          <a:lstStyle/>
          <a:p>
            <a:r>
              <a:rPr lang="en-GB" b="1" dirty="0"/>
              <a:t>Goals</a:t>
            </a:r>
            <a:endParaRPr lang="en-GB" sz="3200" b="1" dirty="0"/>
          </a:p>
        </p:txBody>
      </p:sp>
    </p:spTree>
    <p:custDataLst>
      <p:tags r:id="rId1"/>
    </p:custDataLst>
    <p:extLst>
      <p:ext uri="{BB962C8B-B14F-4D97-AF65-F5344CB8AC3E}">
        <p14:creationId xmlns:p14="http://schemas.microsoft.com/office/powerpoint/2010/main" val="27011442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11">
            <a:extLst>
              <a:ext uri="{FF2B5EF4-FFF2-40B4-BE49-F238E27FC236}">
                <a16:creationId xmlns:a16="http://schemas.microsoft.com/office/drawing/2014/main" id="{90BB4A8A-6EA5-4CA3-89FA-E820419B258B}"/>
              </a:ext>
            </a:extLst>
          </p:cNvPr>
          <p:cNvPicPr>
            <a:picLocks noChangeAspect="1"/>
          </p:cNvPicPr>
          <p:nvPr/>
        </p:nvPicPr>
        <p:blipFill>
          <a:blip r:embed="rId5"/>
          <a:stretch>
            <a:fillRect/>
          </a:stretch>
        </p:blipFill>
        <p:spPr>
          <a:xfrm>
            <a:off x="8947569" y="3694913"/>
            <a:ext cx="2667000" cy="2667000"/>
          </a:xfrm>
          <a:prstGeom prst="rect">
            <a:avLst/>
          </a:prstGeom>
        </p:spPr>
      </p:pic>
    </p:spTree>
    <p:custDataLst>
      <p:tags r:id="rId1"/>
    </p:custDataLst>
    <p:extLst>
      <p:ext uri="{BB962C8B-B14F-4D97-AF65-F5344CB8AC3E}">
        <p14:creationId xmlns:p14="http://schemas.microsoft.com/office/powerpoint/2010/main" val="42729216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A8F797CB-7E53-4727-BCB2-1A3B39ED0712}"/>
              </a:ext>
            </a:extLst>
          </p:cNvPr>
          <p:cNvSpPr/>
          <p:nvPr/>
        </p:nvSpPr>
        <p:spPr>
          <a:xfrm>
            <a:off x="2786387" y="5955057"/>
            <a:ext cx="8862542" cy="363946"/>
          </a:xfrm>
          <a:prstGeom prst="rect">
            <a:avLst/>
          </a:prstGeom>
        </p:spPr>
        <p:txBody>
          <a:bodyPr wrap="square">
            <a:spAutoFit/>
          </a:bodyPr>
          <a:lstStyle/>
          <a:p>
            <a:r>
              <a:rPr lang="en-US" dirty="0">
                <a:hlinkClick r:id="rId3"/>
              </a:rPr>
              <a:t>https://help.github.com/en/actions/building-actions</a:t>
            </a:r>
            <a:r>
              <a:rPr lang="en-US" dirty="0"/>
              <a:t> </a:t>
            </a:r>
          </a:p>
        </p:txBody>
      </p:sp>
      <p:sp>
        <p:nvSpPr>
          <p:cNvPr id="8" name="Rectángulo 7">
            <a:extLst>
              <a:ext uri="{FF2B5EF4-FFF2-40B4-BE49-F238E27FC236}">
                <a16:creationId xmlns:a16="http://schemas.microsoft.com/office/drawing/2014/main" id="{863D9A91-5A5F-4C6F-9A3A-D2AB11F50B5A}"/>
              </a:ext>
            </a:extLst>
          </p:cNvPr>
          <p:cNvSpPr/>
          <p:nvPr/>
        </p:nvSpPr>
        <p:spPr>
          <a:xfrm>
            <a:off x="3113506" y="482722"/>
            <a:ext cx="7111149" cy="523220"/>
          </a:xfrm>
          <a:prstGeom prst="rect">
            <a:avLst/>
          </a:prstGeom>
        </p:spPr>
        <p:txBody>
          <a:bodyPr wrap="square">
            <a:spAutoFit/>
          </a:bodyPr>
          <a:lstStyle/>
          <a:p>
            <a:r>
              <a:rPr lang="es-ES" sz="2800" b="1" dirty="0"/>
              <a:t>A</a:t>
            </a:r>
            <a:r>
              <a:rPr lang="en-US" sz="2800" b="1" dirty="0" err="1"/>
              <a:t>uthoring</a:t>
            </a:r>
            <a:r>
              <a:rPr lang="en-US" sz="2800" b="1" dirty="0"/>
              <a:t> our own actions</a:t>
            </a:r>
            <a:endParaRPr lang="en-US" sz="2800" dirty="0"/>
          </a:p>
        </p:txBody>
      </p:sp>
      <p:sp>
        <p:nvSpPr>
          <p:cNvPr id="3" name="Rectángulo 2">
            <a:extLst>
              <a:ext uri="{FF2B5EF4-FFF2-40B4-BE49-F238E27FC236}">
                <a16:creationId xmlns:a16="http://schemas.microsoft.com/office/drawing/2014/main" id="{549159D9-CDDC-4C08-8AAB-710E1DEEBB69}"/>
              </a:ext>
            </a:extLst>
          </p:cNvPr>
          <p:cNvSpPr/>
          <p:nvPr/>
        </p:nvSpPr>
        <p:spPr>
          <a:xfrm>
            <a:off x="3047998" y="1552793"/>
            <a:ext cx="8339319" cy="2536848"/>
          </a:xfrm>
          <a:prstGeom prst="rect">
            <a:avLst/>
          </a:prstGeom>
        </p:spPr>
        <p:txBody>
          <a:bodyPr wrap="square">
            <a:spAutoFit/>
          </a:bodyPr>
          <a:lstStyle/>
          <a:p>
            <a:r>
              <a:rPr lang="en-US" dirty="0"/>
              <a:t>Two </a:t>
            </a:r>
            <a:r>
              <a:rPr lang="en-US" dirty="0" err="1"/>
              <a:t>flavours</a:t>
            </a:r>
            <a:r>
              <a:rPr lang="en-US" dirty="0"/>
              <a:t>:</a:t>
            </a:r>
          </a:p>
          <a:p>
            <a:endParaRPr lang="en-US" dirty="0"/>
          </a:p>
          <a:p>
            <a:pPr marL="285750" indent="-285750">
              <a:buFont typeface="Arial" panose="020B0604020202020204" pitchFamily="34" charset="0"/>
              <a:buChar char="•"/>
            </a:pPr>
            <a:r>
              <a:rPr lang="en-US" dirty="0"/>
              <a:t>Docker container</a:t>
            </a:r>
          </a:p>
          <a:p>
            <a:pPr marL="285750" indent="-285750">
              <a:buFont typeface="Arial" panose="020B0604020202020204" pitchFamily="34" charset="0"/>
              <a:buChar char="•"/>
            </a:pPr>
            <a:r>
              <a:rPr lang="en-US" dirty="0" err="1"/>
              <a:t>Javascript</a:t>
            </a:r>
            <a:endParaRPr lang="en-US" dirty="0"/>
          </a:p>
          <a:p>
            <a:endParaRPr lang="en-US" dirty="0"/>
          </a:p>
          <a:p>
            <a:r>
              <a:rPr lang="en-US" dirty="0"/>
              <a:t>Can be published to the marketplace</a:t>
            </a:r>
          </a:p>
          <a:p>
            <a:endParaRPr lang="en-US" dirty="0"/>
          </a:p>
          <a:p>
            <a:pPr marL="285750" indent="-285750">
              <a:buFont typeface="Arial" panose="020B0604020202020204" pitchFamily="34" charset="0"/>
              <a:buChar char="•"/>
            </a:pPr>
            <a:endParaRPr lang="en-US" dirty="0"/>
          </a:p>
          <a:p>
            <a:endParaRPr lang="en-US" dirty="0"/>
          </a:p>
        </p:txBody>
      </p:sp>
      <p:pic>
        <p:nvPicPr>
          <p:cNvPr id="2" name="Imagen 1">
            <a:extLst>
              <a:ext uri="{FF2B5EF4-FFF2-40B4-BE49-F238E27FC236}">
                <a16:creationId xmlns:a16="http://schemas.microsoft.com/office/drawing/2014/main" id="{CE254E65-C963-40E7-9B1B-CFC36731F3CF}"/>
              </a:ext>
            </a:extLst>
          </p:cNvPr>
          <p:cNvPicPr>
            <a:picLocks noChangeAspect="1"/>
          </p:cNvPicPr>
          <p:nvPr/>
        </p:nvPicPr>
        <p:blipFill>
          <a:blip r:embed="rId4"/>
          <a:stretch>
            <a:fillRect/>
          </a:stretch>
        </p:blipFill>
        <p:spPr>
          <a:xfrm>
            <a:off x="2847048" y="3479793"/>
            <a:ext cx="9018411" cy="1921766"/>
          </a:xfrm>
          <a:prstGeom prst="rect">
            <a:avLst/>
          </a:prstGeom>
        </p:spPr>
      </p:pic>
      <p:pic>
        <p:nvPicPr>
          <p:cNvPr id="9" name="Imagen 8">
            <a:extLst>
              <a:ext uri="{FF2B5EF4-FFF2-40B4-BE49-F238E27FC236}">
                <a16:creationId xmlns:a16="http://schemas.microsoft.com/office/drawing/2014/main" id="{A8F39A9B-8B64-44AC-BF01-0CA6A47D4431}"/>
              </a:ext>
            </a:extLst>
          </p:cNvPr>
          <p:cNvPicPr>
            <a:picLocks noChangeAspect="1"/>
          </p:cNvPicPr>
          <p:nvPr/>
        </p:nvPicPr>
        <p:blipFill>
          <a:blip r:embed="rId5"/>
          <a:stretch>
            <a:fillRect/>
          </a:stretch>
        </p:blipFill>
        <p:spPr>
          <a:xfrm>
            <a:off x="521527" y="2821217"/>
            <a:ext cx="1437576" cy="1437576"/>
          </a:xfrm>
          <a:prstGeom prst="rect">
            <a:avLst/>
          </a:prstGeom>
        </p:spPr>
      </p:pic>
    </p:spTree>
    <p:extLst>
      <p:ext uri="{BB962C8B-B14F-4D97-AF65-F5344CB8AC3E}">
        <p14:creationId xmlns:p14="http://schemas.microsoft.com/office/powerpoint/2010/main" val="2368260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11">
            <a:extLst>
              <a:ext uri="{FF2B5EF4-FFF2-40B4-BE49-F238E27FC236}">
                <a16:creationId xmlns:a16="http://schemas.microsoft.com/office/drawing/2014/main" id="{90BB4A8A-6EA5-4CA3-89FA-E820419B258B}"/>
              </a:ext>
            </a:extLst>
          </p:cNvPr>
          <p:cNvPicPr>
            <a:picLocks noChangeAspect="1"/>
          </p:cNvPicPr>
          <p:nvPr/>
        </p:nvPicPr>
        <p:blipFill>
          <a:blip r:embed="rId5"/>
          <a:stretch>
            <a:fillRect/>
          </a:stretch>
        </p:blipFill>
        <p:spPr>
          <a:xfrm>
            <a:off x="8947569" y="3694913"/>
            <a:ext cx="2667000" cy="2667000"/>
          </a:xfrm>
          <a:prstGeom prst="rect">
            <a:avLst/>
          </a:prstGeom>
        </p:spPr>
      </p:pic>
    </p:spTree>
    <p:custDataLst>
      <p:tags r:id="rId1"/>
    </p:custDataLst>
    <p:extLst>
      <p:ext uri="{BB962C8B-B14F-4D97-AF65-F5344CB8AC3E}">
        <p14:creationId xmlns:p14="http://schemas.microsoft.com/office/powerpoint/2010/main" val="1360971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3422663"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863D9A91-5A5F-4C6F-9A3A-D2AB11F50B5A}"/>
              </a:ext>
            </a:extLst>
          </p:cNvPr>
          <p:cNvSpPr/>
          <p:nvPr/>
        </p:nvSpPr>
        <p:spPr>
          <a:xfrm>
            <a:off x="1581651" y="348333"/>
            <a:ext cx="7111149" cy="523220"/>
          </a:xfrm>
          <a:prstGeom prst="rect">
            <a:avLst/>
          </a:prstGeom>
        </p:spPr>
        <p:txBody>
          <a:bodyPr wrap="square">
            <a:spAutoFit/>
          </a:bodyPr>
          <a:lstStyle/>
          <a:p>
            <a:r>
              <a:rPr lang="en-GB" sz="2800" b="1" dirty="0"/>
              <a:t>Services</a:t>
            </a:r>
            <a:endParaRPr lang="en-US" sz="2800" dirty="0"/>
          </a:p>
        </p:txBody>
      </p:sp>
      <p:pic>
        <p:nvPicPr>
          <p:cNvPr id="9" name="Imagen 8">
            <a:extLst>
              <a:ext uri="{FF2B5EF4-FFF2-40B4-BE49-F238E27FC236}">
                <a16:creationId xmlns:a16="http://schemas.microsoft.com/office/drawing/2014/main" id="{A8F39A9B-8B64-44AC-BF01-0CA6A47D4431}"/>
              </a:ext>
            </a:extLst>
          </p:cNvPr>
          <p:cNvPicPr>
            <a:picLocks noChangeAspect="1"/>
          </p:cNvPicPr>
          <p:nvPr/>
        </p:nvPicPr>
        <p:blipFill>
          <a:blip r:embed="rId3"/>
          <a:stretch>
            <a:fillRect/>
          </a:stretch>
        </p:blipFill>
        <p:spPr>
          <a:xfrm>
            <a:off x="521527" y="2821217"/>
            <a:ext cx="1437576" cy="1437576"/>
          </a:xfrm>
          <a:prstGeom prst="rect">
            <a:avLst/>
          </a:prstGeom>
        </p:spPr>
      </p:pic>
      <p:pic>
        <p:nvPicPr>
          <p:cNvPr id="7" name="Picture 6">
            <a:extLst>
              <a:ext uri="{FF2B5EF4-FFF2-40B4-BE49-F238E27FC236}">
                <a16:creationId xmlns:a16="http://schemas.microsoft.com/office/drawing/2014/main" id="{F5C6095D-7262-4DD3-B2FD-0D968BC029D8}"/>
              </a:ext>
            </a:extLst>
          </p:cNvPr>
          <p:cNvPicPr>
            <a:picLocks noChangeAspect="1"/>
          </p:cNvPicPr>
          <p:nvPr/>
        </p:nvPicPr>
        <p:blipFill>
          <a:blip r:embed="rId4"/>
          <a:stretch>
            <a:fillRect/>
          </a:stretch>
        </p:blipFill>
        <p:spPr>
          <a:xfrm>
            <a:off x="5076086" y="482722"/>
            <a:ext cx="5161421" cy="6026945"/>
          </a:xfrm>
          <a:prstGeom prst="rect">
            <a:avLst/>
          </a:prstGeom>
        </p:spPr>
      </p:pic>
    </p:spTree>
    <p:extLst>
      <p:ext uri="{BB962C8B-B14F-4D97-AF65-F5344CB8AC3E}">
        <p14:creationId xmlns:p14="http://schemas.microsoft.com/office/powerpoint/2010/main" val="2740036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549159D9-CDDC-4C08-8AAB-710E1DEEBB69}"/>
              </a:ext>
            </a:extLst>
          </p:cNvPr>
          <p:cNvSpPr/>
          <p:nvPr/>
        </p:nvSpPr>
        <p:spPr>
          <a:xfrm>
            <a:off x="3047998" y="2126286"/>
            <a:ext cx="8339319" cy="3351687"/>
          </a:xfrm>
          <a:prstGeom prst="rect">
            <a:avLst/>
          </a:prstGeom>
        </p:spPr>
        <p:txBody>
          <a:bodyPr wrap="square">
            <a:spAutoFit/>
          </a:bodyPr>
          <a:lstStyle/>
          <a:p>
            <a:pPr marL="285750" indent="-285750">
              <a:buFont typeface="Arial" panose="020B0604020202020204" pitchFamily="34" charset="0"/>
              <a:buChar char="•"/>
            </a:pPr>
            <a:r>
              <a:rPr lang="en-US" dirty="0"/>
              <a:t>Workflows don’t have to be created by the UI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Clear paths to create actions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Services allow us to easily use dependencies in our workflows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Free for public repositories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Much more than CI/CD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14" name="Picture 13">
            <a:extLst>
              <a:ext uri="{FF2B5EF4-FFF2-40B4-BE49-F238E27FC236}">
                <a16:creationId xmlns:a16="http://schemas.microsoft.com/office/drawing/2014/main" id="{764F2AC7-D900-4EE9-BFA6-452816EC86A4}"/>
              </a:ext>
            </a:extLst>
          </p:cNvPr>
          <p:cNvPicPr>
            <a:picLocks noChangeAspect="1"/>
          </p:cNvPicPr>
          <p:nvPr/>
        </p:nvPicPr>
        <p:blipFill>
          <a:blip r:embed="rId3"/>
          <a:stretch>
            <a:fillRect/>
          </a:stretch>
        </p:blipFill>
        <p:spPr>
          <a:xfrm>
            <a:off x="927598" y="2993009"/>
            <a:ext cx="836151" cy="758898"/>
          </a:xfrm>
          <a:prstGeom prst="rect">
            <a:avLst/>
          </a:prstGeom>
        </p:spPr>
      </p:pic>
    </p:spTree>
    <p:extLst>
      <p:ext uri="{BB962C8B-B14F-4D97-AF65-F5344CB8AC3E}">
        <p14:creationId xmlns:p14="http://schemas.microsoft.com/office/powerpoint/2010/main" val="2196452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549159D9-CDDC-4C08-8AAB-710E1DEEBB69}"/>
              </a:ext>
            </a:extLst>
          </p:cNvPr>
          <p:cNvSpPr/>
          <p:nvPr/>
        </p:nvSpPr>
        <p:spPr>
          <a:xfrm>
            <a:off x="3047998" y="2126286"/>
            <a:ext cx="8339319" cy="2265236"/>
          </a:xfrm>
          <a:prstGeom prst="rect">
            <a:avLst/>
          </a:prstGeom>
        </p:spPr>
        <p:txBody>
          <a:bodyPr wrap="square">
            <a:spAutoFit/>
          </a:bodyPr>
          <a:lstStyle/>
          <a:p>
            <a:pPr marL="285750" indent="-285750">
              <a:buFont typeface="Arial" panose="020B0604020202020204" pitchFamily="34" charset="0"/>
              <a:buChar char="•"/>
            </a:pPr>
            <a:r>
              <a:rPr lang="en-US" dirty="0"/>
              <a:t>There are no stages, environments or similar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cannot delete workflows already run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no templates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E4FB0DE2-1AF4-44F6-90B2-6207E50704AD}"/>
              </a:ext>
            </a:extLst>
          </p:cNvPr>
          <p:cNvPicPr>
            <a:picLocks noChangeAspect="1"/>
          </p:cNvPicPr>
          <p:nvPr/>
        </p:nvPicPr>
        <p:blipFill>
          <a:blip r:embed="rId3"/>
          <a:stretch>
            <a:fillRect/>
          </a:stretch>
        </p:blipFill>
        <p:spPr>
          <a:xfrm>
            <a:off x="444079" y="2745676"/>
            <a:ext cx="1645846" cy="1645846"/>
          </a:xfrm>
          <a:prstGeom prst="rect">
            <a:avLst/>
          </a:prstGeom>
        </p:spPr>
      </p:pic>
    </p:spTree>
    <p:extLst>
      <p:ext uri="{BB962C8B-B14F-4D97-AF65-F5344CB8AC3E}">
        <p14:creationId xmlns:p14="http://schemas.microsoft.com/office/powerpoint/2010/main" val="790092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50E0892-7E90-4C2B-BE3B-9CCADFA1148F}"/>
              </a:ext>
            </a:extLst>
          </p:cNvPr>
          <p:cNvSpPr/>
          <p:nvPr/>
        </p:nvSpPr>
        <p:spPr>
          <a:xfrm>
            <a:off x="1019175" y="1351001"/>
            <a:ext cx="10153650" cy="5252976"/>
          </a:xfrm>
          <a:prstGeom prst="rect">
            <a:avLst/>
          </a:prstGeom>
        </p:spPr>
        <p:txBody>
          <a:bodyPr wrap="square">
            <a:spAutoFit/>
          </a:bodyPr>
          <a:lstStyle/>
          <a:p>
            <a:endParaRPr lang="en-US" dirty="0">
              <a:hlinkClick r:id="rId4"/>
            </a:endParaRPr>
          </a:p>
          <a:p>
            <a:r>
              <a:rPr lang="en-US" dirty="0"/>
              <a:t>Repositories with the demos:</a:t>
            </a:r>
          </a:p>
          <a:p>
            <a:endParaRPr lang="en-US" dirty="0"/>
          </a:p>
          <a:p>
            <a:r>
              <a:rPr lang="en-US" dirty="0"/>
              <a:t>	</a:t>
            </a:r>
            <a:r>
              <a:rPr lang="en-US" dirty="0">
                <a:hlinkClick r:id="rId5"/>
              </a:rPr>
              <a:t>https://github.com/snavarropino/the-github-actions-team</a:t>
            </a:r>
            <a:r>
              <a:rPr lang="en-US" dirty="0"/>
              <a:t> </a:t>
            </a:r>
          </a:p>
          <a:p>
            <a:endParaRPr lang="en-US" dirty="0"/>
          </a:p>
          <a:p>
            <a:r>
              <a:rPr lang="en-US" dirty="0"/>
              <a:t>	</a:t>
            </a:r>
            <a:r>
              <a:rPr lang="en-US" dirty="0">
                <a:hlinkClick r:id="rId6"/>
              </a:rPr>
              <a:t>https://github.com/snavarropino/hello-github-actions</a:t>
            </a:r>
            <a:r>
              <a:rPr lang="en-US" dirty="0"/>
              <a:t> </a:t>
            </a:r>
          </a:p>
          <a:p>
            <a:endParaRPr lang="en-US" dirty="0"/>
          </a:p>
          <a:p>
            <a:r>
              <a:rPr lang="en-US" dirty="0"/>
              <a:t>Other resources:</a:t>
            </a:r>
          </a:p>
          <a:p>
            <a:endParaRPr lang="en-US" dirty="0"/>
          </a:p>
          <a:p>
            <a:pPr marL="285750" indent="-285750">
              <a:buFont typeface="Arial" panose="020B0604020202020204" pitchFamily="34" charset="0"/>
              <a:buChar char="•"/>
            </a:pPr>
            <a:r>
              <a:rPr lang="en-US" dirty="0" err="1"/>
              <a:t>Dapr</a:t>
            </a:r>
            <a:r>
              <a:rPr lang="en-US" dirty="0"/>
              <a:t>: </a:t>
            </a:r>
            <a:r>
              <a:rPr lang="en-US" dirty="0">
                <a:hlinkClick r:id="rId7"/>
              </a:rPr>
              <a:t>https://dapr.io/</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GitHub DevOps learning Path:</a:t>
            </a:r>
          </a:p>
          <a:p>
            <a:endParaRPr lang="en-US" dirty="0">
              <a:hlinkClick r:id="rId4"/>
            </a:endParaRPr>
          </a:p>
          <a:p>
            <a:pPr lvl="1"/>
            <a:r>
              <a:rPr lang="en-US" dirty="0">
                <a:hlinkClick r:id="rId4"/>
              </a:rPr>
              <a:t>https://lab.github.com/githubtraining/paths/devops-with-github-actions</a:t>
            </a:r>
            <a:endParaRPr lang="en-US" dirty="0"/>
          </a:p>
          <a:p>
            <a:endParaRPr lang="en-US" dirty="0"/>
          </a:p>
          <a:p>
            <a:pPr marL="285750" indent="-285750">
              <a:buFont typeface="Arial" panose="020B0604020202020204" pitchFamily="34" charset="0"/>
              <a:buChar char="•"/>
            </a:pPr>
            <a:r>
              <a:rPr lang="en-US" dirty="0"/>
              <a:t>Fernando Escolar’s video comparing to Azure Pipelines: </a:t>
            </a:r>
            <a:r>
              <a:rPr lang="en-US" dirty="0">
                <a:hlinkClick r:id="rId8"/>
              </a:rPr>
              <a:t>https://youtu.be/H14PuQI1SyE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Gisela Torres blog posts (in Spanish): </a:t>
            </a:r>
            <a:r>
              <a:rPr lang="en-US" dirty="0">
                <a:hlinkClick r:id="rId9"/>
              </a:rPr>
              <a:t>https://www.returngis.net/</a:t>
            </a:r>
            <a:endParaRPr lang="en-US" dirty="0"/>
          </a:p>
          <a:p>
            <a:pPr marL="285750" indent="-285750">
              <a:buFont typeface="Arial" panose="020B0604020202020204" pitchFamily="34" charset="0"/>
              <a:buChar char="•"/>
            </a:pPr>
            <a:endParaRPr lang="en-US" dirty="0"/>
          </a:p>
        </p:txBody>
      </p:sp>
      <p:sp>
        <p:nvSpPr>
          <p:cNvPr id="6" name="Title 1">
            <a:extLst>
              <a:ext uri="{FF2B5EF4-FFF2-40B4-BE49-F238E27FC236}">
                <a16:creationId xmlns:a16="http://schemas.microsoft.com/office/drawing/2014/main" id="{04FD7A0C-FAF8-4245-918A-CBC2B5D4BA65}"/>
              </a:ext>
            </a:extLst>
          </p:cNvPr>
          <p:cNvSpPr>
            <a:spLocks noGrp="1"/>
          </p:cNvSpPr>
          <p:nvPr>
            <p:ph type="title"/>
          </p:nvPr>
        </p:nvSpPr>
        <p:spPr>
          <a:xfrm>
            <a:off x="588263" y="457200"/>
            <a:ext cx="11018520" cy="553998"/>
          </a:xfrm>
        </p:spPr>
        <p:txBody>
          <a:bodyPr/>
          <a:lstStyle/>
          <a:p>
            <a:r>
              <a:rPr lang="en-US" dirty="0"/>
              <a:t>Resources</a:t>
            </a:r>
          </a:p>
        </p:txBody>
      </p:sp>
    </p:spTree>
    <p:custDataLst>
      <p:tags r:id="rId1"/>
    </p:custDataLst>
    <p:extLst>
      <p:ext uri="{BB962C8B-B14F-4D97-AF65-F5344CB8AC3E}">
        <p14:creationId xmlns:p14="http://schemas.microsoft.com/office/powerpoint/2010/main" val="1867110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7DA950-33FB-4890-8E27-7586935EC1B8}"/>
              </a:ext>
            </a:extLst>
          </p:cNvPr>
          <p:cNvPicPr>
            <a:picLocks noChangeAspect="1"/>
          </p:cNvPicPr>
          <p:nvPr/>
        </p:nvPicPr>
        <p:blipFill>
          <a:blip r:embed="rId4"/>
          <a:stretch>
            <a:fillRect/>
          </a:stretch>
        </p:blipFill>
        <p:spPr>
          <a:xfrm>
            <a:off x="2263140" y="1405426"/>
            <a:ext cx="9105900" cy="4392981"/>
          </a:xfrm>
          <a:prstGeom prst="rect">
            <a:avLst/>
          </a:prstGeom>
        </p:spPr>
      </p:pic>
    </p:spTree>
    <p:custDataLst>
      <p:tags r:id="rId1"/>
    </p:custDataLst>
    <p:extLst>
      <p:ext uri="{BB962C8B-B14F-4D97-AF65-F5344CB8AC3E}">
        <p14:creationId xmlns:p14="http://schemas.microsoft.com/office/powerpoint/2010/main" val="5125147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a:bodyPr>
          <a:lstStyle/>
          <a:p>
            <a:pPr lvl="0"/>
            <a:r>
              <a:rPr lang="en-US" dirty="0"/>
              <a:t>What is?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FC96B0D3-B749-4BB0-B55C-1590D0A5D6EA}"/>
              </a:ext>
            </a:extLst>
          </p:cNvPr>
          <p:cNvPicPr>
            <a:picLocks noChangeAspect="1"/>
          </p:cNvPicPr>
          <p:nvPr/>
        </p:nvPicPr>
        <p:blipFill>
          <a:blip r:embed="rId3"/>
          <a:stretch>
            <a:fillRect/>
          </a:stretch>
        </p:blipFill>
        <p:spPr>
          <a:xfrm>
            <a:off x="4973526" y="1610381"/>
            <a:ext cx="6555689" cy="1818619"/>
          </a:xfrm>
          <a:prstGeom prst="rect">
            <a:avLst/>
          </a:prstGeom>
        </p:spPr>
      </p:pic>
      <p:sp>
        <p:nvSpPr>
          <p:cNvPr id="9" name="Rectángulo 8">
            <a:extLst>
              <a:ext uri="{FF2B5EF4-FFF2-40B4-BE49-F238E27FC236}">
                <a16:creationId xmlns:a16="http://schemas.microsoft.com/office/drawing/2014/main" id="{AB9D7485-0761-4144-8112-07BFA3F401C6}"/>
              </a:ext>
            </a:extLst>
          </p:cNvPr>
          <p:cNvSpPr/>
          <p:nvPr/>
        </p:nvSpPr>
        <p:spPr>
          <a:xfrm>
            <a:off x="5044750" y="3932315"/>
            <a:ext cx="6963739" cy="307777"/>
          </a:xfrm>
          <a:prstGeom prst="rect">
            <a:avLst/>
          </a:prstGeom>
        </p:spPr>
        <p:txBody>
          <a:bodyPr wrap="square">
            <a:spAutoFit/>
          </a:bodyPr>
          <a:lstStyle/>
          <a:p>
            <a:r>
              <a:rPr lang="en-US" sz="1400" dirty="0">
                <a:hlinkClick r:id="rId4"/>
              </a:rPr>
              <a:t>https://github.blog/2019-08-08-github-actions-now-supports-ci-cd/</a:t>
            </a:r>
            <a:r>
              <a:rPr lang="en-US" sz="1400" dirty="0"/>
              <a:t> </a:t>
            </a:r>
          </a:p>
        </p:txBody>
      </p:sp>
      <p:sp>
        <p:nvSpPr>
          <p:cNvPr id="10" name="Rectángulo 9">
            <a:extLst>
              <a:ext uri="{FF2B5EF4-FFF2-40B4-BE49-F238E27FC236}">
                <a16:creationId xmlns:a16="http://schemas.microsoft.com/office/drawing/2014/main" id="{386319A0-9BE0-4AA1-9864-5C9DAF71F697}"/>
              </a:ext>
            </a:extLst>
          </p:cNvPr>
          <p:cNvSpPr/>
          <p:nvPr/>
        </p:nvSpPr>
        <p:spPr>
          <a:xfrm>
            <a:off x="473331" y="3932315"/>
            <a:ext cx="3743525" cy="363946"/>
          </a:xfrm>
          <a:prstGeom prst="rect">
            <a:avLst/>
          </a:prstGeom>
        </p:spPr>
        <p:txBody>
          <a:bodyPr wrap="none">
            <a:spAutoFit/>
          </a:bodyPr>
          <a:lstStyle/>
          <a:p>
            <a:r>
              <a:rPr lang="en-US" dirty="0"/>
              <a:t>https://github.com/features/actions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a:bodyPr>
          <a:lstStyle/>
          <a:p>
            <a:pPr lvl="0"/>
            <a:r>
              <a:rPr lang="en-US" dirty="0"/>
              <a:t>What events?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0551CA10-9747-44FC-9B6C-4D1C23DFDA06}"/>
              </a:ext>
            </a:extLst>
          </p:cNvPr>
          <p:cNvPicPr>
            <a:picLocks noChangeAspect="1"/>
          </p:cNvPicPr>
          <p:nvPr/>
        </p:nvPicPr>
        <p:blipFill>
          <a:blip r:embed="rId3"/>
          <a:stretch>
            <a:fillRect/>
          </a:stretch>
        </p:blipFill>
        <p:spPr>
          <a:xfrm>
            <a:off x="4467629" y="585048"/>
            <a:ext cx="4936252" cy="3784460"/>
          </a:xfrm>
          <a:prstGeom prst="rect">
            <a:avLst/>
          </a:prstGeom>
        </p:spPr>
      </p:pic>
      <p:pic>
        <p:nvPicPr>
          <p:cNvPr id="5" name="Imagen 4">
            <a:extLst>
              <a:ext uri="{FF2B5EF4-FFF2-40B4-BE49-F238E27FC236}">
                <a16:creationId xmlns:a16="http://schemas.microsoft.com/office/drawing/2014/main" id="{E69F0CC3-2FBD-416B-B09C-2173875B48F9}"/>
              </a:ext>
            </a:extLst>
          </p:cNvPr>
          <p:cNvPicPr>
            <a:picLocks noChangeAspect="1"/>
          </p:cNvPicPr>
          <p:nvPr/>
        </p:nvPicPr>
        <p:blipFill>
          <a:blip r:embed="rId4"/>
          <a:stretch>
            <a:fillRect/>
          </a:stretch>
        </p:blipFill>
        <p:spPr>
          <a:xfrm>
            <a:off x="6926040" y="3771315"/>
            <a:ext cx="5178735" cy="2667308"/>
          </a:xfrm>
          <a:prstGeom prst="rect">
            <a:avLst/>
          </a:prstGeom>
        </p:spPr>
      </p:pic>
    </p:spTree>
    <p:extLst>
      <p:ext uri="{BB962C8B-B14F-4D97-AF65-F5344CB8AC3E}">
        <p14:creationId xmlns:p14="http://schemas.microsoft.com/office/powerpoint/2010/main" val="2117201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dirty="0"/>
              <a:t>Which languages?</a:t>
            </a:r>
            <a:br>
              <a:rPr lang="en-US" dirty="0"/>
            </a:br>
            <a:br>
              <a:rPr lang="en-US" dirty="0"/>
            </a:br>
            <a:r>
              <a:rPr lang="en-US" dirty="0"/>
              <a:t>How many OS’s?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AC4096E-6CAE-47A6-BE80-44361814178E}"/>
              </a:ext>
            </a:extLst>
          </p:cNvPr>
          <p:cNvPicPr>
            <a:picLocks noChangeAspect="1"/>
          </p:cNvPicPr>
          <p:nvPr/>
        </p:nvPicPr>
        <p:blipFill>
          <a:blip r:embed="rId3"/>
          <a:stretch>
            <a:fillRect/>
          </a:stretch>
        </p:blipFill>
        <p:spPr>
          <a:xfrm>
            <a:off x="5718507" y="369682"/>
            <a:ext cx="4234785" cy="1957181"/>
          </a:xfrm>
          <a:prstGeom prst="rect">
            <a:avLst/>
          </a:prstGeom>
        </p:spPr>
      </p:pic>
      <p:pic>
        <p:nvPicPr>
          <p:cNvPr id="7" name="Imagen 6">
            <a:extLst>
              <a:ext uri="{FF2B5EF4-FFF2-40B4-BE49-F238E27FC236}">
                <a16:creationId xmlns:a16="http://schemas.microsoft.com/office/drawing/2014/main" id="{6DF82DD9-C967-475A-8AF4-81EE3D87D9C8}"/>
              </a:ext>
            </a:extLst>
          </p:cNvPr>
          <p:cNvPicPr>
            <a:picLocks noChangeAspect="1"/>
          </p:cNvPicPr>
          <p:nvPr/>
        </p:nvPicPr>
        <p:blipFill>
          <a:blip r:embed="rId4"/>
          <a:stretch>
            <a:fillRect/>
          </a:stretch>
        </p:blipFill>
        <p:spPr>
          <a:xfrm>
            <a:off x="5930103" y="3152001"/>
            <a:ext cx="4511908" cy="2433486"/>
          </a:xfrm>
          <a:prstGeom prst="rect">
            <a:avLst/>
          </a:prstGeom>
        </p:spPr>
      </p:pic>
    </p:spTree>
    <p:extLst>
      <p:ext uri="{BB962C8B-B14F-4D97-AF65-F5344CB8AC3E}">
        <p14:creationId xmlns:p14="http://schemas.microsoft.com/office/powerpoint/2010/main" val="828646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107996"/>
          </a:xfrm>
        </p:spPr>
        <p:txBody>
          <a:bodyPr/>
          <a:lstStyle/>
          <a:p>
            <a:pPr algn="ctr"/>
            <a:r>
              <a:rPr lang="en-US" dirty="0"/>
              <a:t>Main components:</a:t>
            </a:r>
            <a:br>
              <a:rPr lang="en-US" dirty="0"/>
            </a:br>
            <a:endParaRPr lang="en-US" dirty="0"/>
          </a:p>
        </p:txBody>
      </p:sp>
      <p:sp>
        <p:nvSpPr>
          <p:cNvPr id="11" name="Freeform: Shape 10">
            <a:extLst>
              <a:ext uri="{FF2B5EF4-FFF2-40B4-BE49-F238E27FC236}">
                <a16:creationId xmlns:a16="http://schemas.microsoft.com/office/drawing/2014/main" id="{587306C1-6AAD-4C44-85C2-F5063B8D277E}"/>
              </a:ext>
            </a:extLst>
          </p:cNvPr>
          <p:cNvSpPr/>
          <p:nvPr/>
        </p:nvSpPr>
        <p:spPr>
          <a:xfrm>
            <a:off x="443953" y="3793350"/>
            <a:ext cx="5423106" cy="2797689"/>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rPr>
              <a:t>Workflows</a:t>
            </a:r>
          </a:p>
          <a:p>
            <a:pPr marL="0" marR="0" lvl="0" indent="0" algn="ctr" defTabSz="844550" rtl="0" eaLnBrk="1" fontAlgn="auto" latinLnBrk="0" hangingPunct="1">
              <a:lnSpc>
                <a:spcPct val="100000"/>
              </a:lnSpc>
              <a:spcBef>
                <a:spcPct val="0"/>
              </a:spcBef>
              <a:spcAft>
                <a:spcPct val="35000"/>
              </a:spcAft>
              <a:buClrTx/>
              <a:buSzTx/>
              <a:buFontTx/>
              <a:buNone/>
              <a:tabLst/>
              <a:defRPr/>
            </a:pPr>
            <a:endParaRPr lang="en-US" sz="1800" dirty="0">
              <a:solidFill>
                <a:srgbClr val="000000"/>
              </a:solidFill>
              <a:latin typeface="Segoe UI"/>
              <a:cs typeface="Calibri" panose="020F0502020204030204" pitchFamily="34" charset="0"/>
            </a:endParaRP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800" dirty="0">
                <a:solidFill>
                  <a:srgbClr val="000000"/>
                </a:solidFill>
                <a:latin typeface="Segoe UI"/>
                <a:cs typeface="Calibri" panose="020F0502020204030204" pitchFamily="34" charset="0"/>
              </a:rPr>
              <a:t>Events / triggers</a:t>
            </a: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rPr>
              <a:t>Jobs</a:t>
            </a: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800" dirty="0">
                <a:solidFill>
                  <a:srgbClr val="000000"/>
                </a:solidFill>
                <a:latin typeface="Segoe UI"/>
                <a:cs typeface="Calibri" panose="020F0502020204030204" pitchFamily="34" charset="0"/>
              </a:rPr>
              <a:t>Steps</a:t>
            </a:r>
          </a:p>
          <a:p>
            <a:pPr lvl="0" defTabSz="844550">
              <a:spcBef>
                <a:spcPct val="0"/>
              </a:spcBef>
              <a:spcAft>
                <a:spcPct val="35000"/>
              </a:spcAft>
              <a:defRPr/>
            </a:pPr>
            <a:r>
              <a:rPr lang="en-US" sz="1800" dirty="0">
                <a:solidFill>
                  <a:srgbClr val="000000"/>
                </a:solidFill>
                <a:cs typeface="Calibri" panose="020F0502020204030204" pitchFamily="34" charset="0"/>
                <a:hlinkClick r:id="rId3"/>
              </a:rPr>
              <a:t>https://github.com/snavarropino/the-github-actions-team/actions/new</a:t>
            </a:r>
            <a:r>
              <a:rPr lang="en-US" sz="1800" dirty="0">
                <a:solidFill>
                  <a:srgbClr val="000000"/>
                </a:solidFill>
                <a:cs typeface="Calibri" panose="020F0502020204030204" pitchFamily="34" charset="0"/>
              </a:rPr>
              <a:t> </a:t>
            </a: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a:p>
            <a:pPr marR="0" lvl="0" algn="ctr" defTabSz="844550" rtl="0" eaLnBrk="1" fontAlgn="auto" latinLnBrk="0" hangingPunct="1">
              <a:lnSpc>
                <a:spcPct val="100000"/>
              </a:lnSpc>
              <a:spcBef>
                <a:spcPct val="0"/>
              </a:spcBef>
              <a:spcAft>
                <a:spcPct val="35000"/>
              </a:spcAft>
              <a:buClrTx/>
              <a:buSzTx/>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2457101" y="2368273"/>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4"/>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215402" y="3796727"/>
            <a:ext cx="4731173" cy="2146742"/>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rPr>
              <a:t>Actions</a:t>
            </a:r>
          </a:p>
          <a:p>
            <a:pPr marL="0" marR="0" lvl="0" indent="0" algn="ctr" defTabSz="844550" rtl="0" eaLnBrk="1" fontAlgn="auto" latinLnBrk="0" hangingPunct="1">
              <a:lnSpc>
                <a:spcPct val="100000"/>
              </a:lnSpc>
              <a:spcBef>
                <a:spcPct val="0"/>
              </a:spcBef>
              <a:spcAft>
                <a:spcPct val="35000"/>
              </a:spcAft>
              <a:buClrTx/>
              <a:buSzTx/>
              <a:buFontTx/>
              <a:buNone/>
              <a:tabLst/>
              <a:defRPr/>
            </a:pPr>
            <a:endParaRPr lang="en-US" sz="1800" dirty="0">
              <a:solidFill>
                <a:srgbClr val="000000"/>
              </a:solidFill>
              <a:latin typeface="Segoe UI"/>
              <a:cs typeface="Calibri" panose="020F0502020204030204" pitchFamily="34" charset="0"/>
            </a:endParaRP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Segoe UI"/>
                <a:ea typeface="+mn-ea"/>
                <a:cs typeface="Calibri" panose="020F0502020204030204" pitchFamily="34" charset="0"/>
              </a:rPr>
              <a:t>Javascript</a:t>
            </a: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a:p>
            <a:pPr marL="285750" marR="0" lvl="0" indent="-285750" defTabSz="8445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800" noProof="0" dirty="0">
                <a:solidFill>
                  <a:srgbClr val="000000"/>
                </a:solidFill>
                <a:latin typeface="Segoe UI"/>
                <a:cs typeface="Calibri" panose="020F0502020204030204" pitchFamily="34" charset="0"/>
              </a:rPr>
              <a:t>Docker</a:t>
            </a:r>
          </a:p>
          <a:p>
            <a:pPr marR="0" lvl="0" defTabSz="844550" rtl="0" eaLnBrk="1" fontAlgn="auto" latinLnBrk="0" hangingPunct="1">
              <a:lnSpc>
                <a:spcPct val="100000"/>
              </a:lnSpc>
              <a:spcBef>
                <a:spcPct val="0"/>
              </a:spcBef>
              <a:spcAft>
                <a:spcPct val="35000"/>
              </a:spcAft>
              <a:buClrTx/>
              <a:buSzTx/>
              <a:tabLst/>
              <a:defRPr/>
            </a:pPr>
            <a:endParaRPr kumimoji="0" lang="en-US" sz="1800" b="0" i="0" u="none" strike="noStrike" kern="1200" cap="none" spc="0" normalizeH="0" baseline="0" dirty="0">
              <a:ln>
                <a:noFill/>
              </a:ln>
              <a:solidFill>
                <a:srgbClr val="000000"/>
              </a:solidFill>
              <a:effectLst/>
              <a:uLnTx/>
              <a:uFillTx/>
              <a:latin typeface="Segoe UI"/>
              <a:ea typeface="+mn-ea"/>
              <a:cs typeface="Calibri" panose="020F0502020204030204" pitchFamily="34" charset="0"/>
            </a:endParaRPr>
          </a:p>
          <a:p>
            <a:pPr lvl="0" defTabSz="844550">
              <a:spcBef>
                <a:spcPct val="0"/>
              </a:spcBef>
              <a:spcAft>
                <a:spcPct val="35000"/>
              </a:spcAft>
              <a:defRPr/>
            </a:pPr>
            <a:r>
              <a:rPr lang="en-US" sz="1800" dirty="0">
                <a:solidFill>
                  <a:srgbClr val="000000"/>
                </a:solidFill>
                <a:cs typeface="Calibri" panose="020F0502020204030204" pitchFamily="34" charset="0"/>
                <a:hlinkClick r:id="rId5"/>
              </a:rPr>
              <a:t>https://github.com/marketplace?type=actions</a:t>
            </a:r>
            <a:r>
              <a:rPr lang="en-US" sz="1800" dirty="0">
                <a:solidFill>
                  <a:srgbClr val="000000"/>
                </a:solidFill>
                <a:cs typeface="Calibri" panose="020F0502020204030204" pitchFamily="34" charset="0"/>
              </a:rPr>
              <a:t> </a:t>
            </a:r>
            <a:endParaRPr kumimoji="0" lang="en-US" sz="1800" b="0" i="0" u="none" strike="noStrike" kern="1200" cap="none" spc="0" normalizeH="0" baseline="0" noProof="0" dirty="0">
              <a:ln>
                <a:noFill/>
              </a:ln>
              <a:solidFill>
                <a:srgbClr val="000000"/>
              </a:solidFill>
              <a:effectLst/>
              <a:uLnTx/>
              <a:uFillTx/>
              <a:latin typeface="Segoe UI"/>
              <a:ea typeface="+mn-ea"/>
              <a:cs typeface="Calibri" panose="020F0502020204030204" pitchFamily="34" charset="0"/>
            </a:endParaRPr>
          </a:p>
        </p:txBody>
      </p:sp>
      <p:pic>
        <p:nvPicPr>
          <p:cNvPr id="2" name="Imagen 1">
            <a:extLst>
              <a:ext uri="{FF2B5EF4-FFF2-40B4-BE49-F238E27FC236}">
                <a16:creationId xmlns:a16="http://schemas.microsoft.com/office/drawing/2014/main" id="{C8369D86-8E11-499E-B54B-70C3A1D2209A}"/>
              </a:ext>
            </a:extLst>
          </p:cNvPr>
          <p:cNvPicPr>
            <a:picLocks noChangeAspect="1"/>
          </p:cNvPicPr>
          <p:nvPr/>
        </p:nvPicPr>
        <p:blipFill>
          <a:blip r:embed="rId6"/>
          <a:stretch>
            <a:fillRect/>
          </a:stretch>
        </p:blipFill>
        <p:spPr>
          <a:xfrm>
            <a:off x="8780417" y="2253899"/>
            <a:ext cx="1362075" cy="1400175"/>
          </a:xfrm>
          <a:prstGeom prst="rect">
            <a:avLst/>
          </a:prstGeom>
        </p:spPr>
      </p:pic>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11">
            <a:extLst>
              <a:ext uri="{FF2B5EF4-FFF2-40B4-BE49-F238E27FC236}">
                <a16:creationId xmlns:a16="http://schemas.microsoft.com/office/drawing/2014/main" id="{90BB4A8A-6EA5-4CA3-89FA-E820419B258B}"/>
              </a:ext>
            </a:extLst>
          </p:cNvPr>
          <p:cNvPicPr>
            <a:picLocks noChangeAspect="1"/>
          </p:cNvPicPr>
          <p:nvPr/>
        </p:nvPicPr>
        <p:blipFill>
          <a:blip r:embed="rId5"/>
          <a:stretch>
            <a:fillRect/>
          </a:stretch>
        </p:blipFill>
        <p:spPr>
          <a:xfrm>
            <a:off x="8947569" y="3694913"/>
            <a:ext cx="2667000" cy="2667000"/>
          </a:xfrm>
          <a:prstGeom prst="rect">
            <a:avLst/>
          </a:prstGeom>
        </p:spPr>
      </p:pic>
    </p:spTree>
    <p:custDataLst>
      <p:tags r:id="rId1"/>
    </p:custDataLst>
    <p:extLst>
      <p:ext uri="{BB962C8B-B14F-4D97-AF65-F5344CB8AC3E}">
        <p14:creationId xmlns:p14="http://schemas.microsoft.com/office/powerpoint/2010/main" val="2344130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dirty="0"/>
              <a:t>Runners</a:t>
            </a:r>
            <a:br>
              <a:rPr lang="en-US" dirty="0"/>
            </a:br>
            <a:r>
              <a:rPr lang="en-US" dirty="0"/>
              <a:t>&amp;</a:t>
            </a:r>
            <a:br>
              <a:rPr lang="en-US" dirty="0"/>
            </a:br>
            <a:r>
              <a:rPr lang="en-US" dirty="0"/>
              <a:t>Billing</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45BE540-AA15-496F-9793-4AA4DF797717}"/>
              </a:ext>
            </a:extLst>
          </p:cNvPr>
          <p:cNvPicPr>
            <a:picLocks noChangeAspect="1"/>
          </p:cNvPicPr>
          <p:nvPr/>
        </p:nvPicPr>
        <p:blipFill>
          <a:blip r:embed="rId3"/>
          <a:stretch>
            <a:fillRect/>
          </a:stretch>
        </p:blipFill>
        <p:spPr>
          <a:xfrm>
            <a:off x="2977157" y="1645846"/>
            <a:ext cx="8626580" cy="3933866"/>
          </a:xfrm>
          <a:prstGeom prst="rect">
            <a:avLst/>
          </a:prstGeom>
        </p:spPr>
      </p:pic>
      <p:sp>
        <p:nvSpPr>
          <p:cNvPr id="5" name="Rectángulo 4">
            <a:extLst>
              <a:ext uri="{FF2B5EF4-FFF2-40B4-BE49-F238E27FC236}">
                <a16:creationId xmlns:a16="http://schemas.microsoft.com/office/drawing/2014/main" id="{A8F797CB-7E53-4727-BCB2-1A3B39ED0712}"/>
              </a:ext>
            </a:extLst>
          </p:cNvPr>
          <p:cNvSpPr/>
          <p:nvPr/>
        </p:nvSpPr>
        <p:spPr>
          <a:xfrm>
            <a:off x="2503550" y="5739718"/>
            <a:ext cx="8862542" cy="635559"/>
          </a:xfrm>
          <a:prstGeom prst="rect">
            <a:avLst/>
          </a:prstGeom>
        </p:spPr>
        <p:txBody>
          <a:bodyPr wrap="square">
            <a:spAutoFit/>
          </a:bodyPr>
          <a:lstStyle/>
          <a:p>
            <a:r>
              <a:rPr lang="en-US" dirty="0">
                <a:hlinkClick r:id="rId4"/>
              </a:rPr>
              <a:t>https://help.github.com/en/github/setting-up-and-managing-billing-and-payments-on-github/about-billing-for-github-actions</a:t>
            </a:r>
            <a:r>
              <a:rPr lang="en-US" dirty="0"/>
              <a:t> </a:t>
            </a:r>
          </a:p>
        </p:txBody>
      </p:sp>
      <p:sp>
        <p:nvSpPr>
          <p:cNvPr id="8" name="Rectángulo 7">
            <a:extLst>
              <a:ext uri="{FF2B5EF4-FFF2-40B4-BE49-F238E27FC236}">
                <a16:creationId xmlns:a16="http://schemas.microsoft.com/office/drawing/2014/main" id="{863D9A91-5A5F-4C6F-9A3A-D2AB11F50B5A}"/>
              </a:ext>
            </a:extLst>
          </p:cNvPr>
          <p:cNvSpPr/>
          <p:nvPr/>
        </p:nvSpPr>
        <p:spPr>
          <a:xfrm>
            <a:off x="3113506" y="482722"/>
            <a:ext cx="7111149" cy="523220"/>
          </a:xfrm>
          <a:prstGeom prst="rect">
            <a:avLst/>
          </a:prstGeom>
        </p:spPr>
        <p:txBody>
          <a:bodyPr wrap="square">
            <a:spAutoFit/>
          </a:bodyPr>
          <a:lstStyle/>
          <a:p>
            <a:r>
              <a:rPr lang="en-US" sz="2800" b="1" dirty="0"/>
              <a:t>GitHub-hosted</a:t>
            </a:r>
            <a:endParaRPr lang="en-US" sz="2800" dirty="0"/>
          </a:p>
        </p:txBody>
      </p:sp>
    </p:spTree>
    <p:extLst>
      <p:ext uri="{BB962C8B-B14F-4D97-AF65-F5344CB8AC3E}">
        <p14:creationId xmlns:p14="http://schemas.microsoft.com/office/powerpoint/2010/main" val="2912619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dirty="0"/>
              <a:t>Runners</a:t>
            </a:r>
            <a:br>
              <a:rPr lang="en-US" dirty="0"/>
            </a:br>
            <a:r>
              <a:rPr lang="en-US" dirty="0"/>
              <a:t>&amp;</a:t>
            </a:r>
            <a:br>
              <a:rPr lang="en-US" dirty="0"/>
            </a:br>
            <a:r>
              <a:rPr lang="en-US" dirty="0"/>
              <a:t>Billing</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A8F797CB-7E53-4727-BCB2-1A3B39ED0712}"/>
              </a:ext>
            </a:extLst>
          </p:cNvPr>
          <p:cNvSpPr/>
          <p:nvPr/>
        </p:nvSpPr>
        <p:spPr>
          <a:xfrm>
            <a:off x="2786387" y="5955057"/>
            <a:ext cx="8862542" cy="635559"/>
          </a:xfrm>
          <a:prstGeom prst="rect">
            <a:avLst/>
          </a:prstGeom>
        </p:spPr>
        <p:txBody>
          <a:bodyPr wrap="square">
            <a:spAutoFit/>
          </a:bodyPr>
          <a:lstStyle/>
          <a:p>
            <a:r>
              <a:rPr lang="en-US" dirty="0">
                <a:hlinkClick r:id="rId3"/>
              </a:rPr>
              <a:t>https://help.github.com/en/actions/hosting-your-own-runners/about-self-hosted-runners</a:t>
            </a:r>
            <a:r>
              <a:rPr lang="en-US" dirty="0"/>
              <a:t> </a:t>
            </a:r>
          </a:p>
        </p:txBody>
      </p:sp>
      <p:sp>
        <p:nvSpPr>
          <p:cNvPr id="8" name="Rectángulo 7">
            <a:extLst>
              <a:ext uri="{FF2B5EF4-FFF2-40B4-BE49-F238E27FC236}">
                <a16:creationId xmlns:a16="http://schemas.microsoft.com/office/drawing/2014/main" id="{863D9A91-5A5F-4C6F-9A3A-D2AB11F50B5A}"/>
              </a:ext>
            </a:extLst>
          </p:cNvPr>
          <p:cNvSpPr/>
          <p:nvPr/>
        </p:nvSpPr>
        <p:spPr>
          <a:xfrm>
            <a:off x="3113506" y="482722"/>
            <a:ext cx="7111149" cy="523220"/>
          </a:xfrm>
          <a:prstGeom prst="rect">
            <a:avLst/>
          </a:prstGeom>
        </p:spPr>
        <p:txBody>
          <a:bodyPr wrap="square">
            <a:spAutoFit/>
          </a:bodyPr>
          <a:lstStyle/>
          <a:p>
            <a:r>
              <a:rPr lang="en-US" sz="2800" b="1" dirty="0"/>
              <a:t>Self-hosted</a:t>
            </a:r>
            <a:endParaRPr lang="en-US" sz="2800" dirty="0"/>
          </a:p>
        </p:txBody>
      </p:sp>
      <p:sp>
        <p:nvSpPr>
          <p:cNvPr id="3" name="Rectángulo 2">
            <a:extLst>
              <a:ext uri="{FF2B5EF4-FFF2-40B4-BE49-F238E27FC236}">
                <a16:creationId xmlns:a16="http://schemas.microsoft.com/office/drawing/2014/main" id="{549159D9-CDDC-4C08-8AAB-710E1DEEBB69}"/>
              </a:ext>
            </a:extLst>
          </p:cNvPr>
          <p:cNvSpPr/>
          <p:nvPr/>
        </p:nvSpPr>
        <p:spPr>
          <a:xfrm>
            <a:off x="3047998" y="2160576"/>
            <a:ext cx="8339319" cy="2536848"/>
          </a:xfrm>
          <a:prstGeom prst="rect">
            <a:avLst/>
          </a:prstGeom>
        </p:spPr>
        <p:txBody>
          <a:bodyPr wrap="square">
            <a:spAutoFit/>
          </a:bodyPr>
          <a:lstStyle/>
          <a:p>
            <a:r>
              <a:rPr lang="en-US" dirty="0"/>
              <a:t>Receive automatic updates for the self-hosted runner application only. You are responsible updating the operating system and all other software.</a:t>
            </a:r>
          </a:p>
          <a:p>
            <a:endParaRPr lang="en-US" dirty="0"/>
          </a:p>
          <a:p>
            <a:r>
              <a:rPr lang="en-US" dirty="0"/>
              <a:t>Can use cloud services or local machines that you already pay for.</a:t>
            </a:r>
          </a:p>
          <a:p>
            <a:r>
              <a:rPr lang="en-US" dirty="0"/>
              <a:t>Are customizable to your hardware, operating system, software, and security requirements.</a:t>
            </a:r>
          </a:p>
          <a:p>
            <a:endParaRPr lang="en-US" dirty="0"/>
          </a:p>
          <a:p>
            <a:r>
              <a:rPr lang="en-US" dirty="0"/>
              <a:t>Are free to use with GitHub Actions, but you are responsible for the cost of maintaining your runner machines.</a:t>
            </a:r>
          </a:p>
        </p:txBody>
      </p:sp>
    </p:spTree>
    <p:extLst>
      <p:ext uri="{BB962C8B-B14F-4D97-AF65-F5344CB8AC3E}">
        <p14:creationId xmlns:p14="http://schemas.microsoft.com/office/powerpoint/2010/main" val="2018111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f17235b-9acb-46a0-9bab-191948f29495&quot;,&quot;TimeStamp&quot;:&quot;2019-04-20T10:49:01.7307675+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1602</Words>
  <Application>Microsoft Office PowerPoint</Application>
  <PresentationFormat>Panorámica</PresentationFormat>
  <Paragraphs>352</Paragraphs>
  <Slides>29</Slides>
  <Notes>24</Notes>
  <HiddenSlides>0</HiddenSlides>
  <MMClips>0</MMClips>
  <ScaleCrop>false</ScaleCrop>
  <HeadingPairs>
    <vt:vector size="6" baseType="variant">
      <vt:variant>
        <vt:lpstr>Fuentes usadas</vt:lpstr>
      </vt:variant>
      <vt:variant>
        <vt:i4>8</vt:i4>
      </vt:variant>
      <vt:variant>
        <vt:lpstr>Tema</vt:lpstr>
      </vt:variant>
      <vt:variant>
        <vt:i4>4</vt:i4>
      </vt:variant>
      <vt:variant>
        <vt:lpstr>Títulos de diapositiva</vt:lpstr>
      </vt:variant>
      <vt:variant>
        <vt:i4>29</vt:i4>
      </vt:variant>
    </vt:vector>
  </HeadingPairs>
  <TitlesOfParts>
    <vt:vector size="41" baseType="lpstr">
      <vt:lpstr>Arial</vt:lpstr>
      <vt:lpstr>Consolas</vt:lpstr>
      <vt:lpstr>Helvetica</vt:lpstr>
      <vt:lpstr>Segoe UI</vt:lpstr>
      <vt:lpstr>Segoe UI Light</vt:lpstr>
      <vt:lpstr>Segoe UI Semibold</vt:lpstr>
      <vt:lpstr>Segoe UI Semilight</vt:lpstr>
      <vt:lpstr>Wingdings</vt:lpstr>
      <vt:lpstr>1_9-51056_Build 2019 Keynote_Light Gray Template</vt:lpstr>
      <vt:lpstr>9-51056_Build 2019 Keynote_Light Gray Template</vt:lpstr>
      <vt:lpstr>9-51120_Microsoft_Ready_Template_Light</vt:lpstr>
      <vt:lpstr>Connect_2016_Template_Light</vt:lpstr>
      <vt:lpstr>The GitHub Actions Team  Si tienes algún problema, y si los conoces, quizas seguro puedan ayudarte</vt:lpstr>
      <vt:lpstr>Goals</vt:lpstr>
      <vt:lpstr>What is?</vt:lpstr>
      <vt:lpstr>What events?</vt:lpstr>
      <vt:lpstr>Which languages?  How many OS’s?</vt:lpstr>
      <vt:lpstr>Main components: </vt:lpstr>
      <vt:lpstr>Presentación de PowerPoint</vt:lpstr>
      <vt:lpstr>Runners &amp; Billing</vt:lpstr>
      <vt:lpstr>Runners &amp; Billing</vt:lpstr>
      <vt:lpstr>Runners &amp; Billing</vt:lpstr>
      <vt:lpstr>Presentación de PowerPoint</vt:lpstr>
      <vt:lpstr>Presentación de PowerPoint</vt:lpstr>
      <vt:lpstr>Presentación de PowerPoint</vt:lpstr>
      <vt:lpstr>Presentación de PowerPoint</vt:lpstr>
      <vt:lpstr>Presentación de PowerPoint</vt:lpstr>
      <vt:lpstr>Dapr Goals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Resources</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2020-05-20T16:45:56Z</dcterms:modified>
</cp:coreProperties>
</file>